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83"/>
  </p:notesMasterIdLst>
  <p:sldIdLst>
    <p:sldId id="256" r:id="rId2"/>
    <p:sldId id="257" r:id="rId3"/>
    <p:sldId id="273" r:id="rId4"/>
    <p:sldId id="303" r:id="rId5"/>
    <p:sldId id="301" r:id="rId6"/>
    <p:sldId id="302" r:id="rId7"/>
    <p:sldId id="304" r:id="rId8"/>
    <p:sldId id="277" r:id="rId9"/>
    <p:sldId id="260" r:id="rId10"/>
    <p:sldId id="375" r:id="rId11"/>
    <p:sldId id="373" r:id="rId12"/>
    <p:sldId id="344" r:id="rId13"/>
    <p:sldId id="345" r:id="rId14"/>
    <p:sldId id="346" r:id="rId15"/>
    <p:sldId id="371" r:id="rId16"/>
    <p:sldId id="372" r:id="rId17"/>
    <p:sldId id="347" r:id="rId18"/>
    <p:sldId id="350" r:id="rId19"/>
    <p:sldId id="305" r:id="rId20"/>
    <p:sldId id="310" r:id="rId21"/>
    <p:sldId id="278" r:id="rId22"/>
    <p:sldId id="275" r:id="rId23"/>
    <p:sldId id="272" r:id="rId24"/>
    <p:sldId id="276" r:id="rId25"/>
    <p:sldId id="261" r:id="rId26"/>
    <p:sldId id="262" r:id="rId27"/>
    <p:sldId id="377" r:id="rId28"/>
    <p:sldId id="313" r:id="rId29"/>
    <p:sldId id="376" r:id="rId30"/>
    <p:sldId id="269" r:id="rId31"/>
    <p:sldId id="266" r:id="rId32"/>
    <p:sldId id="309" r:id="rId33"/>
    <p:sldId id="374" r:id="rId34"/>
    <p:sldId id="264" r:id="rId35"/>
    <p:sldId id="263" r:id="rId36"/>
    <p:sldId id="379" r:id="rId37"/>
    <p:sldId id="378" r:id="rId38"/>
    <p:sldId id="274" r:id="rId39"/>
    <p:sldId id="383" r:id="rId40"/>
    <p:sldId id="294" r:id="rId41"/>
    <p:sldId id="295" r:id="rId42"/>
    <p:sldId id="298" r:id="rId43"/>
    <p:sldId id="297" r:id="rId44"/>
    <p:sldId id="299" r:id="rId45"/>
    <p:sldId id="270" r:id="rId46"/>
    <p:sldId id="271" r:id="rId47"/>
    <p:sldId id="300" r:id="rId48"/>
    <p:sldId id="323" r:id="rId49"/>
    <p:sldId id="352" r:id="rId50"/>
    <p:sldId id="385" r:id="rId51"/>
    <p:sldId id="384" r:id="rId52"/>
    <p:sldId id="307" r:id="rId53"/>
    <p:sldId id="380" r:id="rId54"/>
    <p:sldId id="286" r:id="rId55"/>
    <p:sldId id="312" r:id="rId56"/>
    <p:sldId id="311" r:id="rId57"/>
    <p:sldId id="390" r:id="rId58"/>
    <p:sldId id="306" r:id="rId59"/>
    <p:sldId id="389" r:id="rId60"/>
    <p:sldId id="399" r:id="rId61"/>
    <p:sldId id="279" r:id="rId62"/>
    <p:sldId id="283" r:id="rId63"/>
    <p:sldId id="281" r:id="rId64"/>
    <p:sldId id="280" r:id="rId65"/>
    <p:sldId id="282" r:id="rId66"/>
    <p:sldId id="398" r:id="rId67"/>
    <p:sldId id="285" r:id="rId68"/>
    <p:sldId id="396" r:id="rId69"/>
    <p:sldId id="386" r:id="rId70"/>
    <p:sldId id="391" r:id="rId71"/>
    <p:sldId id="291" r:id="rId72"/>
    <p:sldId id="392" r:id="rId73"/>
    <p:sldId id="400" r:id="rId74"/>
    <p:sldId id="292" r:id="rId75"/>
    <p:sldId id="388" r:id="rId76"/>
    <p:sldId id="393" r:id="rId77"/>
    <p:sldId id="387" r:id="rId78"/>
    <p:sldId id="394" r:id="rId79"/>
    <p:sldId id="395" r:id="rId80"/>
    <p:sldId id="397" r:id="rId81"/>
    <p:sldId id="314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s" id="{5E47AAC5-9A45-4C5F-9066-09BD55028E6B}">
          <p14:sldIdLst>
            <p14:sldId id="256"/>
            <p14:sldId id="257"/>
            <p14:sldId id="273"/>
            <p14:sldId id="303"/>
            <p14:sldId id="301"/>
            <p14:sldId id="302"/>
            <p14:sldId id="304"/>
            <p14:sldId id="277"/>
            <p14:sldId id="260"/>
            <p14:sldId id="375"/>
          </p14:sldIdLst>
        </p14:section>
        <p14:section name="Vignette: Kang et al 2020" id="{C0150458-B3F5-4D89-983B-DFDEBE2BC70C}">
          <p14:sldIdLst>
            <p14:sldId id="373"/>
            <p14:sldId id="344"/>
            <p14:sldId id="345"/>
            <p14:sldId id="346"/>
            <p14:sldId id="371"/>
            <p14:sldId id="372"/>
            <p14:sldId id="347"/>
            <p14:sldId id="350"/>
          </p14:sldIdLst>
        </p14:section>
        <p14:section name="R&amp;R in Geographical Sciences" id="{BB256F9A-54F0-4A99-BDC0-9C2E0FCC33EF}">
          <p14:sldIdLst>
            <p14:sldId id="305"/>
            <p14:sldId id="310"/>
            <p14:sldId id="278"/>
            <p14:sldId id="275"/>
            <p14:sldId id="272"/>
            <p14:sldId id="276"/>
            <p14:sldId id="261"/>
            <p14:sldId id="262"/>
            <p14:sldId id="377"/>
            <p14:sldId id="313"/>
            <p14:sldId id="376"/>
            <p14:sldId id="269"/>
            <p14:sldId id="266"/>
            <p14:sldId id="309"/>
            <p14:sldId id="374"/>
            <p14:sldId id="264"/>
            <p14:sldId id="263"/>
            <p14:sldId id="379"/>
            <p14:sldId id="378"/>
            <p14:sldId id="274"/>
            <p14:sldId id="383"/>
          </p14:sldIdLst>
        </p14:section>
        <p14:section name="Git / GitHub" id="{17C1B989-9B62-4CE1-8C10-36E2219E86B6}">
          <p14:sldIdLst>
            <p14:sldId id="294"/>
            <p14:sldId id="295"/>
            <p14:sldId id="298"/>
            <p14:sldId id="297"/>
            <p14:sldId id="299"/>
          </p14:sldIdLst>
        </p14:section>
        <p14:section name="Research Template" id="{9CEDC25B-A509-4E89-AA8B-C9BFFECF31FD}">
          <p14:sldIdLst>
            <p14:sldId id="270"/>
            <p14:sldId id="271"/>
            <p14:sldId id="300"/>
            <p14:sldId id="323"/>
            <p14:sldId id="352"/>
            <p14:sldId id="385"/>
            <p14:sldId id="384"/>
          </p14:sldIdLst>
        </p14:section>
        <p14:section name="Preanalysis" id="{7B45A056-36A9-4FCE-A8D8-87BCB71E5691}">
          <p14:sldIdLst>
            <p14:sldId id="307"/>
            <p14:sldId id="380"/>
            <p14:sldId id="286"/>
            <p14:sldId id="312"/>
            <p14:sldId id="311"/>
            <p14:sldId id="390"/>
            <p14:sldId id="306"/>
            <p14:sldId id="389"/>
            <p14:sldId id="399"/>
          </p14:sldIdLst>
        </p14:section>
        <p14:section name="Spatial Scan Statistic" id="{39FF2EA0-AA93-4F5D-B1CD-4AB6E653975E}">
          <p14:sldIdLst>
            <p14:sldId id="279"/>
            <p14:sldId id="283"/>
            <p14:sldId id="281"/>
            <p14:sldId id="280"/>
            <p14:sldId id="282"/>
            <p14:sldId id="398"/>
            <p14:sldId id="285"/>
            <p14:sldId id="396"/>
            <p14:sldId id="386"/>
          </p14:sldIdLst>
        </p14:section>
        <p14:section name="Executing Research Compendium" id="{9D5E743B-A5AF-44BF-AFA0-1669C7983285}">
          <p14:sldIdLst>
            <p14:sldId id="391"/>
            <p14:sldId id="291"/>
            <p14:sldId id="392"/>
            <p14:sldId id="400"/>
            <p14:sldId id="292"/>
            <p14:sldId id="388"/>
            <p14:sldId id="393"/>
            <p14:sldId id="387"/>
            <p14:sldId id="394"/>
            <p14:sldId id="395"/>
            <p14:sldId id="397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59"/>
    <a:srgbClr val="6A6A6A"/>
    <a:srgbClr val="636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72803" autoAdjust="0"/>
  </p:normalViewPr>
  <p:slideViewPr>
    <p:cSldViewPr snapToGrid="0" showGuides="1">
      <p:cViewPr varScale="1">
        <p:scale>
          <a:sx n="81" d="100"/>
          <a:sy n="81" d="100"/>
        </p:scale>
        <p:origin x="119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C531D-25D0-4EA8-9C4C-7207B4443956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ADCF6-4BAA-4B84-A8F1-8C83BA24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0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 is travelling to the global conference on economic geography in Dublin, Ireland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1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Explanations and knowledge do change over time; we rely on science to build trust &amp; reliability in our beliefs about the world</a:t>
            </a:r>
          </a:p>
          <a:p>
            <a:r>
              <a:rPr lang="en-US" dirty="0"/>
              <a:t>We content that as a community, science relies on ability to design studies to test theory, clearly communicate methods and results, independently repeat the studies in a variety of contexts to refine understanding, correct errors, build credibility, and reject false understandings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01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validity: logical consistency, model assumptions, accuracy assessment, uncertainty assessment, construct validity</a:t>
            </a:r>
          </a:p>
          <a:p>
            <a:r>
              <a:rPr lang="en-US" dirty="0"/>
              <a:t>External validity: the study can be independently verified</a:t>
            </a:r>
          </a:p>
          <a:p>
            <a:r>
              <a:rPr lang="en-US" dirty="0"/>
              <a:t>Reliability: Inferential power of the study is proven over the course of many studies over time</a:t>
            </a:r>
          </a:p>
          <a:p>
            <a:r>
              <a:rPr lang="en-US" dirty="0"/>
              <a:t>Credibility: both valid </a:t>
            </a:r>
            <a:r>
              <a:rPr lang="en-US" i="1" dirty="0"/>
              <a:t>and trusted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56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cannot believe in a theory from just one study</a:t>
            </a:r>
          </a:p>
          <a:p>
            <a:r>
              <a:rPr lang="en-US" dirty="0"/>
              <a:t>Needs accumulation of evidence over multiple studies</a:t>
            </a:r>
          </a:p>
          <a:p>
            <a:r>
              <a:rPr lang="en-US" dirty="0"/>
              <a:t>Nearby studies may succeed simply because of spatial autocorrelation</a:t>
            </a:r>
          </a:p>
          <a:p>
            <a:r>
              <a:rPr lang="en-US" dirty="0"/>
              <a:t>Mechanisms may only hold within certain geographic contexts, in which case you need enough studies to specify the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7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Nichols and other in PNAS suggest a Bayesian approach to designing a series of studies to hone in on the truth based on probabilities of alternative hypotheses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94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truth, we have never strictly reproduced a study… and formulation of new studies in science is not spurious / unrelated to previous work.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9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baseline="0" dirty="0"/>
              <a:t> &amp; </a:t>
            </a:r>
            <a:r>
              <a:rPr lang="en-US" baseline="0" dirty="0" err="1"/>
              <a:t>Git</a:t>
            </a:r>
            <a:r>
              <a:rPr lang="en-US" baseline="0" dirty="0"/>
              <a:t>: Version tracking, collaborative platforms for projects &amp; coding, website rendering &amp; serving with Jekyll </a:t>
            </a:r>
          </a:p>
          <a:p>
            <a:endParaRPr lang="en-US" baseline="0" dirty="0"/>
          </a:p>
          <a:p>
            <a:r>
              <a:rPr lang="en-US" baseline="0" dirty="0"/>
              <a:t>Open Science Foundation – register </a:t>
            </a:r>
            <a:r>
              <a:rPr lang="en-US" baseline="0" dirty="0" err="1"/>
              <a:t>preanalysis</a:t>
            </a:r>
            <a:r>
              <a:rPr lang="en-US" baseline="0" dirty="0"/>
              <a:t> plans, reports, preprints, data, code, GitHub integration</a:t>
            </a:r>
          </a:p>
          <a:p>
            <a:endParaRPr lang="en-US" baseline="0" dirty="0"/>
          </a:p>
          <a:p>
            <a:r>
              <a:rPr lang="en-US" baseline="0" dirty="0"/>
              <a:t>Python </a:t>
            </a:r>
            <a:r>
              <a:rPr lang="en-US" baseline="0" dirty="0" err="1"/>
              <a:t>Jupyter</a:t>
            </a:r>
            <a:r>
              <a:rPr lang="en-US" baseline="0" dirty="0"/>
              <a:t> Notebooks; R </a:t>
            </a:r>
            <a:r>
              <a:rPr lang="en-US" baseline="0" dirty="0" err="1"/>
              <a:t>Rmarkdown</a:t>
            </a:r>
            <a:r>
              <a:rPr lang="en-US" baseline="0" dirty="0"/>
              <a:t> – computational notebooks, computing languages of data science with robust spatial extensions</a:t>
            </a:r>
          </a:p>
          <a:p>
            <a:endParaRPr lang="en-US" baseline="0" dirty="0"/>
          </a:p>
          <a:p>
            <a:r>
              <a:rPr lang="en-US" baseline="0" dirty="0"/>
              <a:t>Docker – containerize the computational environment </a:t>
            </a:r>
          </a:p>
          <a:p>
            <a:endParaRPr lang="en-US" baseline="0" dirty="0"/>
          </a:p>
          <a:p>
            <a:r>
              <a:rPr lang="en-US" baseline="0" dirty="0"/>
              <a:t>Cyberinfrastructure – shared high-performance computing environment for running </a:t>
            </a:r>
            <a:r>
              <a:rPr lang="en-US" baseline="0" dirty="0" err="1"/>
              <a:t>Jupyter</a:t>
            </a:r>
            <a:r>
              <a:rPr lang="en-US" baseline="0" dirty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68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access curriculum; advanced undergraduate course at Middlebury</a:t>
            </a:r>
          </a:p>
          <a:p>
            <a:r>
              <a:rPr lang="en-US" dirty="0"/>
              <a:t>Links to student work, including Emily’s excellent pages</a:t>
            </a:r>
          </a:p>
          <a:p>
            <a:r>
              <a:rPr lang="en-US" dirty="0"/>
              <a:t>Built with GitHub Sites using </a:t>
            </a:r>
            <a:r>
              <a:rPr lang="en-US" dirty="0" err="1"/>
              <a:t>Jeckyll</a:t>
            </a:r>
            <a:r>
              <a:rPr lang="en-US" dirty="0"/>
              <a:t> theme</a:t>
            </a:r>
          </a:p>
          <a:p>
            <a:r>
              <a:rPr lang="en-US" dirty="0"/>
              <a:t>Many links to resources, including how to create these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99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Preregistration Template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Prereg</a:t>
            </a:r>
            <a:r>
              <a:rPr lang="en-US" dirty="0"/>
              <a:t> template is modelled on</a:t>
            </a:r>
            <a:r>
              <a:rPr lang="en-US" baseline="0" dirty="0"/>
              <a:t> OSF and other repositories, but adds in critical project-level metadata needed to understand HEGS research (e.g., spatial study area info, spatial analytical choices).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have also found that this </a:t>
            </a:r>
            <a:r>
              <a:rPr lang="en-US" baseline="0" dirty="0" err="1"/>
              <a:t>prereg</a:t>
            </a:r>
            <a:r>
              <a:rPr lang="en-US" baseline="0" dirty="0"/>
              <a:t> template severs an important pedagogical function when work with students to attempt reproduction because it guides students through the deconstruction/evaluation of existing work.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Folders/Metadata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viewed this a crucial as all the projects we worked with had different documentation systems (if any at all) and poor data-, analytical-, or project-level metadata.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Essentially, we could not find what people even used to do what they did, or how they did 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Next Steps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are now working with </a:t>
            </a:r>
            <a:r>
              <a:rPr lang="en-US" baseline="0" dirty="0" err="1"/>
              <a:t>Anand</a:t>
            </a:r>
            <a:r>
              <a:rPr lang="en-US" baseline="0" dirty="0"/>
              <a:t> to build some starter R and Python templates for those new to </a:t>
            </a:r>
            <a:r>
              <a:rPr lang="en-US" baseline="0" dirty="0" err="1"/>
              <a:t>CyberGIS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fellows are completing their work, we are converting their work into this structure as we attempt our reproductions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1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JOE 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Our</a:t>
            </a:r>
            <a:r>
              <a:rPr lang="en-US" baseline="0" dirty="0"/>
              <a:t> research data includes limitations of size, confidentiality, and legal restrictions.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Therefore, we need a research compendium structure to accommodate restrictions while maximizing reproducibility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We use a root DATA folder with a comma-separated values table to index all of its contents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Data entered into raw folder in its original, unmodified state, then preprocessed into derived data for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Data in the private and scratch folders is </a:t>
            </a:r>
            <a:r>
              <a:rPr lang="en-US" baseline="0" dirty="0" err="1"/>
              <a:t>igonored</a:t>
            </a:r>
            <a:r>
              <a:rPr lang="en-US" baseline="0" dirty="0"/>
              <a:t> by GitHub, and therefore kept only on your local machine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Scripts can download data into the raw/private folder from </a:t>
            </a:r>
            <a:r>
              <a:rPr lang="en-US" baseline="0" dirty="0" err="1"/>
              <a:t>OpenSteetMap</a:t>
            </a:r>
            <a:r>
              <a:rPr lang="en-US" baseline="0" dirty="0"/>
              <a:t>, Twitter rehydration, restricted repositories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Save anonymized / aggregated / simulated / vignette data into derived/public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Computational notebooks should include code for downloading raw private data and transforming it into public derived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All data should have documented Metadata, ideally to FGDC or ISO standards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6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Chakraborty’s paper is commendably concise and precisely written, using public data sources, on a timely topic with implications for policymaking.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Jayit</a:t>
            </a:r>
            <a:r>
              <a:rPr lang="en-US" dirty="0"/>
              <a:t> was a willing and helpful participant in the reproduction!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Survey is out!</a:t>
            </a:r>
          </a:p>
          <a:p>
            <a:endParaRPr lang="en-US" dirty="0"/>
          </a:p>
          <a:p>
            <a:r>
              <a:rPr lang="en-US" dirty="0"/>
              <a:t>Seven reproduction studies</a:t>
            </a:r>
          </a:p>
          <a:p>
            <a:r>
              <a:rPr lang="en-US" dirty="0"/>
              <a:t>Two</a:t>
            </a:r>
            <a:r>
              <a:rPr lang="en-US" baseline="0" dirty="0"/>
              <a:t> replication studies</a:t>
            </a:r>
          </a:p>
          <a:p>
            <a:endParaRPr lang="en-US" baseline="0" dirty="0"/>
          </a:p>
          <a:p>
            <a:r>
              <a:rPr lang="en-US" baseline="0" dirty="0"/>
              <a:t>Undergraduate Open Source GIScience course; Graduate spatial statistics course; Graduate reading group; Seven </a:t>
            </a:r>
            <a:r>
              <a:rPr lang="en-US" baseline="0" dirty="0" err="1"/>
              <a:t>ind.</a:t>
            </a:r>
            <a:r>
              <a:rPr lang="en-US" baseline="0" dirty="0"/>
              <a:t> studies / RAs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2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study published September 2020</a:t>
            </a:r>
            <a:r>
              <a:rPr lang="en-US" baseline="0" dirty="0"/>
              <a:t> (as our fellowship kicked off) </a:t>
            </a:r>
            <a:r>
              <a:rPr lang="en-US" dirty="0"/>
              <a:t>in International Journal</a:t>
            </a:r>
            <a:r>
              <a:rPr lang="en-US" baseline="0" dirty="0"/>
              <a:t> of Health </a:t>
            </a:r>
            <a:r>
              <a:rPr lang="en-US" baseline="0" dirty="0" err="1"/>
              <a:t>Geographics</a:t>
            </a:r>
            <a:r>
              <a:rPr lang="en-US" baseline="0" dirty="0"/>
              <a:t>, </a:t>
            </a:r>
          </a:p>
          <a:p>
            <a:r>
              <a:rPr lang="en-US" baseline="0" dirty="0"/>
              <a:t>The study provides the analytical back-end to a dynamic public health dashboard for Chicago and Illinois: wherecovid19</a:t>
            </a:r>
          </a:p>
          <a:p>
            <a:endParaRPr lang="en-US" baseline="0" dirty="0"/>
          </a:p>
          <a:p>
            <a:r>
              <a:rPr lang="en-US" baseline="0" dirty="0"/>
              <a:t>The main purpose of the study was to implement an enhanced-two step floating catchment method to measure spatial accessibility to ICU beds and ventilators by people &gt; 50 years and COVID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24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to the journal</a:t>
            </a:r>
            <a:r>
              <a:rPr lang="en-US" baseline="0" dirty="0"/>
              <a:t> publication, the authors published a </a:t>
            </a:r>
            <a:r>
              <a:rPr lang="en-US" baseline="0" dirty="0" err="1"/>
              <a:t>Jupyter</a:t>
            </a:r>
            <a:r>
              <a:rPr lang="en-US" baseline="0" dirty="0"/>
              <a:t> computational notebook </a:t>
            </a:r>
          </a:p>
          <a:p>
            <a:r>
              <a:rPr lang="en-US" baseline="0" dirty="0"/>
              <a:t>There is a one-click procedure for cloning and opening the notebook on the </a:t>
            </a:r>
            <a:r>
              <a:rPr lang="en-US" baseline="0" dirty="0" err="1"/>
              <a:t>CyberGISX</a:t>
            </a:r>
            <a:r>
              <a:rPr lang="en-US" baseline="0" dirty="0"/>
              <a:t> platform; a cyber GIS high performance computing server and community</a:t>
            </a:r>
          </a:p>
          <a:p>
            <a:r>
              <a:rPr lang="en-US" baseline="0" dirty="0"/>
              <a:t>Computational notebooks are a huge asset for reproducibility because they interweave narrative with text and outputs;</a:t>
            </a:r>
          </a:p>
          <a:p>
            <a:r>
              <a:rPr lang="en-US" baseline="0" dirty="0"/>
              <a:t>On the right you can see an illustration of the computational notebook with a narrative heading, python code for mapping hospitals, and the produced </a:t>
            </a:r>
            <a:r>
              <a:rPr lang="en-US" baseline="0" dirty="0" err="1"/>
              <a:t>slippy</a:t>
            </a:r>
            <a:r>
              <a:rPr lang="en-US" baseline="0" dirty="0"/>
              <a:t> map of hospitals in the Chicago region.</a:t>
            </a:r>
          </a:p>
          <a:p>
            <a:r>
              <a:rPr lang="en-US" baseline="0" dirty="0"/>
              <a:t>In this workshop, we will use the R language equivalent of a computational notebook: </a:t>
            </a:r>
            <a:r>
              <a:rPr lang="en-US" baseline="0" dirty="0" err="1"/>
              <a:t>RMarkdown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7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fall of 2020, Derrick Burt</a:t>
            </a:r>
            <a:r>
              <a:rPr lang="en-US" baseline="0" dirty="0"/>
              <a:t> completed an independent study by attempting to reproduce and replicate the notebook using </a:t>
            </a:r>
            <a:r>
              <a:rPr lang="en-US" baseline="0" dirty="0" err="1"/>
              <a:t>CyberGISX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 succeeded in reproducing results for Chicago,</a:t>
            </a:r>
          </a:p>
          <a:p>
            <a:r>
              <a:rPr lang="en-US" baseline="0" dirty="0"/>
              <a:t>But failed to reproduce results for Illinois due the file size and resources required to process road networks for the full state of Illinois</a:t>
            </a:r>
          </a:p>
          <a:p>
            <a:r>
              <a:rPr lang="en-US" baseline="0" dirty="0"/>
              <a:t>Changing tacks, he acquired COVID data at the town level for Connecticut and succeeded in replicating the study for that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9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January of 2021, Kufre completed an independent study reanalyzing the original notebook…</a:t>
            </a:r>
          </a:p>
          <a:p>
            <a:r>
              <a:rPr lang="en-US" baseline="0" dirty="0"/>
              <a:t>Set up python environment on his local computer </a:t>
            </a:r>
          </a:p>
          <a:p>
            <a:r>
              <a:rPr lang="en-US" baseline="0" dirty="0"/>
              <a:t>With updated </a:t>
            </a:r>
            <a:r>
              <a:rPr lang="en-US" baseline="0" dirty="0" err="1"/>
              <a:t>osmnx</a:t>
            </a:r>
            <a:r>
              <a:rPr lang="en-US" baseline="0" dirty="0"/>
              <a:t> and </a:t>
            </a:r>
            <a:r>
              <a:rPr lang="en-US" baseline="0" dirty="0" err="1"/>
              <a:t>networkx</a:t>
            </a:r>
            <a:r>
              <a:rPr lang="en-US" baseline="0" dirty="0"/>
              <a:t> packages for acquiring </a:t>
            </a:r>
            <a:r>
              <a:rPr lang="en-US" baseline="0" dirty="0" err="1"/>
              <a:t>openstreetmap</a:t>
            </a:r>
            <a:r>
              <a:rPr lang="en-US" baseline="0" dirty="0"/>
              <a:t> road data and for network analysis</a:t>
            </a:r>
          </a:p>
          <a:p>
            <a:r>
              <a:rPr lang="en-US" baseline="0" dirty="0"/>
              <a:t>New package versions required modified function calls</a:t>
            </a:r>
          </a:p>
          <a:p>
            <a:r>
              <a:rPr lang="en-US" baseline="0" dirty="0"/>
              <a:t>Replaced </a:t>
            </a:r>
            <a:r>
              <a:rPr lang="en-US" baseline="0" dirty="0" err="1"/>
              <a:t>egograph</a:t>
            </a:r>
            <a:r>
              <a:rPr lang="en-US" baseline="0" dirty="0"/>
              <a:t> function with subgraph function to improve performance by making a virtual “VIEW” subset of the network graph without generating a completely new copy of the subgraph</a:t>
            </a:r>
          </a:p>
          <a:p>
            <a:r>
              <a:rPr lang="en-US" baseline="0" dirty="0" err="1"/>
              <a:t>Kufre’s</a:t>
            </a:r>
            <a:r>
              <a:rPr lang="en-US" baseline="0" dirty="0"/>
              <a:t> code on the right shows savings of more than half the processing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0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juncture, I hope that</a:t>
            </a:r>
            <a:r>
              <a:rPr lang="en-US" baseline="0" dirty="0"/>
              <a:t> you’re starting to get a sense of the open science potential of </a:t>
            </a:r>
            <a:r>
              <a:rPr lang="en-US" baseline="0" dirty="0" err="1"/>
              <a:t>CyberGISX</a:t>
            </a:r>
            <a:r>
              <a:rPr lang="en-US" baseline="0" dirty="0"/>
              <a:t> and our reproducibility work.</a:t>
            </a:r>
          </a:p>
          <a:p>
            <a:r>
              <a:rPr lang="en-US" dirty="0"/>
              <a:t>Based on our feedback about Illinois, the authors </a:t>
            </a:r>
            <a:r>
              <a:rPr lang="en-US" baseline="0" dirty="0"/>
              <a:t>revised the notebook to focus on Chicago </a:t>
            </a:r>
          </a:p>
          <a:p>
            <a:r>
              <a:rPr lang="en-US" baseline="0" dirty="0"/>
              <a:t>The revisions inadvertently created some new bugs and conceptual problems.</a:t>
            </a:r>
          </a:p>
          <a:p>
            <a:r>
              <a:rPr lang="en-US" baseline="0" dirty="0"/>
              <a:t>As teaching prep in the spring, I fixed most of the bugs and sent the fixes back to the authors in the form of a pull request. </a:t>
            </a:r>
          </a:p>
          <a:p>
            <a:r>
              <a:rPr lang="en-US" baseline="0" dirty="0"/>
              <a:t>Meanwhile, 17 Middlebury students forked the repository, cloned it to their own </a:t>
            </a:r>
            <a:r>
              <a:rPr lang="en-US" baseline="0" dirty="0" err="1"/>
              <a:t>CyberGISX</a:t>
            </a:r>
            <a:r>
              <a:rPr lang="en-US" baseline="0" dirty="0"/>
              <a:t> accounts, reviewed the methodology, and published reports with ideas for improvements, and some implementations.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All of this collaboration is facilitated by GitHub, where the history of changes and forks of the repository are also visible, as shown on the right.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7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summer, Derrick reanalyzed the notebook as a research assistant</a:t>
            </a:r>
          </a:p>
          <a:p>
            <a:r>
              <a:rPr lang="en-US" baseline="0" dirty="0"/>
              <a:t>He applied our HEGSRR Template for reproducible research to the notebook contents and used the USGS Metadata Wizard 2.0 to document metadata to open standards.</a:t>
            </a:r>
          </a:p>
          <a:p>
            <a:r>
              <a:rPr lang="en-US" baseline="0" dirty="0"/>
              <a:t>His revision to the research methodology included:</a:t>
            </a:r>
          </a:p>
          <a:p>
            <a:r>
              <a:rPr lang="en-US" baseline="0" dirty="0"/>
              <a:t>Code to increase the reproducibility of data by downloading and preprocessing as much as possible</a:t>
            </a:r>
          </a:p>
          <a:p>
            <a:r>
              <a:rPr lang="en-US" baseline="0" dirty="0"/>
              <a:t>Code to increase the reproducibility of figures in the original publication, including histograms for each service/population combination and classified accessibility maps with the same aesthetics</a:t>
            </a:r>
          </a:p>
          <a:p>
            <a:r>
              <a:rPr lang="en-US" baseline="0" dirty="0"/>
              <a:t>Code to increase the credibility and legibility by creating a vignette of the hospital catchment areas (top left) and adding in checks for the input data, especially </a:t>
            </a:r>
            <a:r>
              <a:rPr lang="en-US" baseline="0" dirty="0" err="1"/>
              <a:t>openStreetMap</a:t>
            </a:r>
            <a:r>
              <a:rPr lang="en-US" baseline="0" dirty="0"/>
              <a:t> speed limits</a:t>
            </a:r>
          </a:p>
          <a:p>
            <a:r>
              <a:rPr lang="en-US" baseline="0" dirty="0"/>
              <a:t>Revisions to increase accuracy by using the Illinois speed limit for municipal areas, accounting for new errors introduced by users of </a:t>
            </a:r>
            <a:r>
              <a:rPr lang="en-US" baseline="0" dirty="0" err="1"/>
              <a:t>OpenStreetMap</a:t>
            </a:r>
            <a:r>
              <a:rPr lang="en-US" baseline="0" dirty="0"/>
              <a:t> (a data source that is always changing), and to account for edge effects where the floating catchment area really needs road and population data in a buffer of up to two times the maximum distance, and the hospital setting algorithm was snapping hospitals to the nearest network node, virtually moving suburban hospitals into the city limits</a:t>
            </a:r>
          </a:p>
          <a:p>
            <a:r>
              <a:rPr lang="en-US" baseline="0" dirty="0"/>
              <a:t>We increased the efficiency of the computationally intensive processing, using the subgraph() function mentioned earlier and by reorganizing the code and graph structure allow us to call the </a:t>
            </a:r>
            <a:r>
              <a:rPr lang="en-US" baseline="0" dirty="0" err="1"/>
              <a:t>dijkstra’s</a:t>
            </a:r>
            <a:r>
              <a:rPr lang="en-US" baseline="0" dirty="0"/>
              <a:t> algorithm just once for each hospital, rather than three times.  On a recent afternoon, these changes reduced processing time to calculate catchment areas by 80%, from 7 minutes 40 seconds to 1 minute 30 seconds </a:t>
            </a:r>
          </a:p>
          <a:p>
            <a:r>
              <a:rPr lang="en-US" baseline="0" dirty="0"/>
              <a:t>Finally, we added code to load results from original notebook and quantitatively compare with correlation analyses and scatterplots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5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sum, we</a:t>
            </a:r>
            <a:r>
              <a:rPr lang="en-US" baseline="0" dirty="0"/>
              <a:t> achieved successful computational reproduction with </a:t>
            </a:r>
            <a:r>
              <a:rPr lang="en-US" baseline="0" dirty="0" err="1"/>
              <a:t>Spearmans</a:t>
            </a:r>
            <a:r>
              <a:rPr lang="en-US" baseline="0" dirty="0"/>
              <a:t> Rho of .97, foiled mainly by edge effects on Lake Michigan.</a:t>
            </a:r>
          </a:p>
          <a:p>
            <a:r>
              <a:rPr lang="en-US" baseline="0" dirty="0"/>
              <a:t>The Cyber GISX platform provided a collaborative scholarly community of </a:t>
            </a:r>
            <a:r>
              <a:rPr lang="en-US" baseline="0" dirty="0" err="1"/>
              <a:t>GIScientists</a:t>
            </a:r>
            <a:r>
              <a:rPr lang="en-US" baseline="0" dirty="0"/>
              <a:t> and students</a:t>
            </a:r>
          </a:p>
          <a:p>
            <a:r>
              <a:rPr lang="en-US" baseline="0" dirty="0"/>
              <a:t>Future work to improve this notebook </a:t>
            </a:r>
            <a:r>
              <a:rPr lang="en-US" baseline="0"/>
              <a:t>could include…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5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D7910E4-3782-4A89-B111-E8DF8C16DE57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9787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01C4-C4EC-4913-AA0E-E5A9C7416288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6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E914-6170-4804-9D2C-9381A7A7EB5A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5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DB7-3864-460D-9BEC-6BC447370A90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976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73C46-9B3F-4808-8178-E6CA268B0A1E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431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F604-0FE2-43FA-9800-8842F7A60C62}" type="datetime1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2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7AF9-344F-4DCB-BC4F-6FE99CBF0856}" type="datetime1">
              <a:rPr lang="en-US" smtClean="0"/>
              <a:t>6/5/2022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2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53B7-49EE-450F-A7A9-D36CA22194F8}" type="datetime1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4D345-29B6-485A-A66B-F498BB650D32}" type="datetime1">
              <a:rPr lang="en-US" smtClean="0"/>
              <a:t>6/5/2022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2785-BD5B-4F60-B709-053B230242F3}" type="datetime1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rgbClr val="535359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D7E-3DEB-418A-9CB7-37E28CA5269C}" type="datetime1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4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F454227-A545-4900-A706-7906DBBB9955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63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-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400" kern="1200" spc="1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942-020-00229-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gisxhub.cigi.illinois.edu/wherecovid-19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github.com/HEGSRR/RPr-Kang-202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pblworks.org/what-is-pbl/gold-standard-project-desig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4dev.github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turkish-coffee-break-72077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GSRR/RR-Templat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doi.org/10.1016/j.dhjo.2020.10100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offee-turkish-coffee-break-720774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oi.org/10.17605/OSF.IO/S5MTQ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osf.io/article/211-connect-github-to-a-projec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www.satscan.org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turkish-coffee-break-72077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c5a2r/" TargetMode="External"/><Relationship Id="rId2" Type="http://schemas.openxmlformats.org/officeDocument/2006/relationships/hyperlink" Target="https://gis4dev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GSR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800" dirty="0">
                <a:solidFill>
                  <a:schemeClr val="accent2"/>
                </a:solidFill>
              </a:rPr>
              <a:t>Practicing and Teaching Reproducibility and Replicability in the Human-Environment and Geographical Sciences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Joseph Holler – Middlebury College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Peter Kedron – Arizona State University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Emily Zhou – Middlebury College</a:t>
            </a:r>
          </a:p>
        </p:txBody>
      </p:sp>
    </p:spTree>
    <p:extLst>
      <p:ext uri="{BB962C8B-B14F-4D97-AF65-F5344CB8AC3E}">
        <p14:creationId xmlns:p14="http://schemas.microsoft.com/office/powerpoint/2010/main" val="191367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72BA-E83C-F5B9-BAD4-57CDEDFA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Findings from Reproductions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4F18F-EF92-0AD0-53E3-43844466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A90BB-337B-54E1-2796-25C951108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A44BA-2FFB-3FFC-BD69-DE7FB80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Every study can be improved: reproducibility can be constructive!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 basic components needed to reproduce studies were not available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Metadata was missing and seems to have not been closely examined by some authors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There is a clear need for true interdisciplinary work that balances domain knowledge with expertise in spatial analysis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Spatial analysis decisions were often weakly justified and not carefully examined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 selective inference problem makes it unclear how reliable even reproducible studies are</a:t>
            </a:r>
          </a:p>
        </p:txBody>
      </p:sp>
    </p:spTree>
    <p:extLst>
      <p:ext uri="{BB962C8B-B14F-4D97-AF65-F5344CB8AC3E}">
        <p14:creationId xmlns:p14="http://schemas.microsoft.com/office/powerpoint/2010/main" val="178815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755A-B974-23AC-B718-5AA5B56C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Overview of R&amp;R in HEGS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20ED3-7106-77EC-BC3A-E9A9A9E75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Vignette: Spatial Accessibility in Illinois</a:t>
            </a:r>
          </a:p>
          <a:p>
            <a:r>
              <a:rPr lang="en-US" dirty="0"/>
              <a:t>R&amp;R illustrated in context of COVID-19 pandemic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AEA0F-0238-8CE0-7041-D71840B6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B13D5-A3BF-9983-2EE6-8B011331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1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3947802" cy="435133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Kang, J. Y., A. </a:t>
            </a:r>
            <a:r>
              <a:rPr lang="en-US" b="1" dirty="0" err="1"/>
              <a:t>Michels</a:t>
            </a:r>
            <a:r>
              <a:rPr lang="en-US" b="1" dirty="0"/>
              <a:t>, F. </a:t>
            </a:r>
            <a:r>
              <a:rPr lang="en-US" b="1" dirty="0" err="1"/>
              <a:t>Lyu</a:t>
            </a:r>
            <a:r>
              <a:rPr lang="en-US" b="1" dirty="0"/>
              <a:t>, </a:t>
            </a:r>
            <a:r>
              <a:rPr lang="en-US" b="1" dirty="0" err="1"/>
              <a:t>Shaohua</a:t>
            </a:r>
            <a:r>
              <a:rPr lang="en-US" b="1" dirty="0"/>
              <a:t> Wang, N. </a:t>
            </a:r>
            <a:r>
              <a:rPr lang="en-US" b="1" dirty="0" err="1"/>
              <a:t>Agbodo</a:t>
            </a:r>
            <a:r>
              <a:rPr lang="en-US" b="1" dirty="0"/>
              <a:t>, V. L. Freeman, and Shaowen Wang. 2020</a:t>
            </a:r>
            <a:r>
              <a:rPr lang="en-US" dirty="0"/>
              <a:t>. Rapidly measuring spatial accessibility of COVID-19 healthcare resources: a case study of Illinois, USA. </a:t>
            </a:r>
            <a:r>
              <a:rPr lang="en-US" i="1" dirty="0"/>
              <a:t>International Journal of Health </a:t>
            </a:r>
            <a:r>
              <a:rPr lang="en-US" i="1" dirty="0" err="1"/>
              <a:t>Geographics</a:t>
            </a:r>
            <a:r>
              <a:rPr lang="en-US" dirty="0"/>
              <a:t> 19 (1):1–17. </a:t>
            </a:r>
            <a:r>
              <a:rPr lang="en-US" dirty="0">
                <a:hlinkClick r:id="rId3"/>
              </a:rPr>
              <a:t>doi.org/10.1186/s12942-020-00229-x</a:t>
            </a:r>
            <a:r>
              <a:rPr lang="en-US" dirty="0"/>
              <a:t>.</a:t>
            </a:r>
          </a:p>
          <a:p>
            <a:r>
              <a:rPr lang="en-US" dirty="0"/>
              <a:t>wherecovid19.cigi.illinois.edu/</a:t>
            </a:r>
            <a:br>
              <a:rPr lang="en-US" dirty="0"/>
            </a:br>
            <a:r>
              <a:rPr lang="en-US" dirty="0"/>
              <a:t>spatialAccess.html 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92629" y="1828800"/>
            <a:ext cx="5575326" cy="4013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Vignette: Spatial Accessibility in Illinois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8319EFF-4F8E-9F92-6D1E-DA04A2DA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62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3803423" cy="4351337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3"/>
              </a:rPr>
              <a:t>https://cybergisxhub.cigi.illinois.edu/wherecovid-19/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Reproduce studies with </a:t>
            </a:r>
            <a:r>
              <a:rPr lang="en-US" dirty="0" err="1"/>
              <a:t>Jupyter</a:t>
            </a:r>
            <a:r>
              <a:rPr lang="en-US" dirty="0"/>
              <a:t> Notebook on </a:t>
            </a:r>
            <a:r>
              <a:rPr lang="en-US" dirty="0" err="1"/>
              <a:t>CyberGISX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217" y="5627965"/>
            <a:ext cx="2317096" cy="54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19968" b="20357"/>
          <a:stretch/>
        </p:blipFill>
        <p:spPr>
          <a:xfrm>
            <a:off x="5549589" y="1930409"/>
            <a:ext cx="5380539" cy="4561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63" y="2864555"/>
            <a:ext cx="5186604" cy="227982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A0C5B9B-9774-16BC-39E5-E69D32E1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9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370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Fall 2020</a:t>
            </a:r>
          </a:p>
          <a:p>
            <a:r>
              <a:rPr lang="en-US" sz="2000" dirty="0"/>
              <a:t>Reproduction of Chicago succeeds</a:t>
            </a:r>
          </a:p>
          <a:p>
            <a:r>
              <a:rPr lang="en-US" sz="2000" dirty="0"/>
              <a:t>Reproduction of Illinois fails due to network size</a:t>
            </a:r>
          </a:p>
          <a:p>
            <a:r>
              <a:rPr lang="en-US" sz="2000" dirty="0"/>
              <a:t>Replication in Connecticut with town-level COVID-19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Derrick Burt Reproduces and Replicates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60" y="1825625"/>
            <a:ext cx="6180543" cy="430485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BF9EB9D-A415-2245-97AC-F431AAD5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6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5267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Local python environment</a:t>
            </a:r>
          </a:p>
          <a:p>
            <a:r>
              <a:rPr lang="en-US" sz="2000" dirty="0"/>
              <a:t>Update </a:t>
            </a:r>
            <a:r>
              <a:rPr lang="en-US" sz="2000" b="1" dirty="0" err="1"/>
              <a:t>osmnx</a:t>
            </a:r>
            <a:r>
              <a:rPr lang="en-US" sz="2000" dirty="0"/>
              <a:t> and </a:t>
            </a:r>
            <a:r>
              <a:rPr lang="en-US" sz="2000" b="1" dirty="0" err="1"/>
              <a:t>networkx</a:t>
            </a:r>
            <a:r>
              <a:rPr lang="en-US" sz="2000" dirty="0"/>
              <a:t> packages</a:t>
            </a:r>
          </a:p>
          <a:p>
            <a:r>
              <a:rPr lang="en-US" sz="2000" dirty="0"/>
              <a:t>Replace </a:t>
            </a:r>
            <a:r>
              <a:rPr lang="en-US" sz="2000" b="1" dirty="0" err="1"/>
              <a:t>ego_graph</a:t>
            </a:r>
            <a:r>
              <a:rPr lang="en-US" sz="2000" b="1" dirty="0"/>
              <a:t>() </a:t>
            </a:r>
            <a:r>
              <a:rPr lang="en-US" sz="2000" dirty="0"/>
              <a:t>with </a:t>
            </a:r>
            <a:r>
              <a:rPr lang="en-US" sz="2000" b="1" dirty="0"/>
              <a:t>subgraph() </a:t>
            </a:r>
          </a:p>
          <a:p>
            <a:r>
              <a:rPr lang="en-US" sz="2000" b="1" dirty="0"/>
              <a:t>See time comparisons!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January 2021: Kufre Udoh Reanalyzes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339" y="1586735"/>
            <a:ext cx="6316789" cy="482911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747AEB-D4FF-62F8-C81B-E6F4C478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1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3024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Alexandermichels</a:t>
            </a:r>
            <a:r>
              <a:rPr lang="en-US" sz="2000" dirty="0"/>
              <a:t> revises notebook to focus on Chicago</a:t>
            </a:r>
          </a:p>
          <a:p>
            <a:r>
              <a:rPr lang="en-US" sz="2000" dirty="0"/>
              <a:t>Holler fixes bugs in notebook</a:t>
            </a:r>
          </a:p>
          <a:p>
            <a:r>
              <a:rPr lang="en-US" sz="2000" dirty="0"/>
              <a:t>17 Middlebury students reproduce the study for Chicago</a:t>
            </a:r>
          </a:p>
          <a:p>
            <a:r>
              <a:rPr lang="en-US" sz="2000" b="1" i="1" dirty="0"/>
              <a:t>Twenty</a:t>
            </a:r>
            <a:r>
              <a:rPr lang="en-US" sz="2000" dirty="0"/>
              <a:t> novice &amp; experienced </a:t>
            </a:r>
            <a:r>
              <a:rPr lang="en-US" sz="2000" dirty="0" err="1"/>
              <a:t>GIScientists</a:t>
            </a:r>
            <a:r>
              <a:rPr lang="en-US" sz="2000" dirty="0"/>
              <a:t> have now run the notebook</a:t>
            </a:r>
          </a:p>
          <a:p>
            <a:r>
              <a:rPr lang="en-US" sz="2000" dirty="0"/>
              <a:t>GitHub tracks networks &amp; history of contributions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2021: Reproduce with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768" y="1574760"/>
            <a:ext cx="2623577" cy="4587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04" y="1574760"/>
            <a:ext cx="3079231" cy="460220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70F395B-460C-17E5-4524-0A861BF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45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20370"/>
            <a:ext cx="5205984" cy="469153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hlinkClick r:id="rId3" action="ppaction://hlinkfile"/>
              </a:rPr>
              <a:t>github.com/HEGSRR/RPr-Kang-2020</a:t>
            </a:r>
            <a:endParaRPr lang="en-US" sz="1600" dirty="0"/>
          </a:p>
          <a:p>
            <a:r>
              <a:rPr lang="en-US" sz="1600" dirty="0"/>
              <a:t>Apply </a:t>
            </a:r>
            <a:r>
              <a:rPr lang="en-US" sz="1600" b="1" dirty="0"/>
              <a:t>HEGSRR Template </a:t>
            </a:r>
            <a:r>
              <a:rPr lang="en-US" sz="1600" dirty="0"/>
              <a:t>&amp; </a:t>
            </a:r>
            <a:br>
              <a:rPr lang="en-US" sz="1600" dirty="0"/>
            </a:br>
            <a:r>
              <a:rPr lang="en-US" sz="1600" b="1" dirty="0"/>
              <a:t>USGS Metadata Wizard 2.0</a:t>
            </a:r>
          </a:p>
          <a:p>
            <a:r>
              <a:rPr lang="en-US" sz="1600" b="1" dirty="0"/>
              <a:t>Preprocess data </a:t>
            </a:r>
            <a:r>
              <a:rPr lang="en-US" sz="1600" dirty="0"/>
              <a:t>(-ventilators)</a:t>
            </a:r>
          </a:p>
          <a:p>
            <a:r>
              <a:rPr lang="en-US" sz="1600" dirty="0"/>
              <a:t>Create</a:t>
            </a:r>
            <a:r>
              <a:rPr lang="en-US" sz="1600" b="1" dirty="0"/>
              <a:t> figures </a:t>
            </a:r>
            <a:r>
              <a:rPr lang="en-US" sz="1600" dirty="0"/>
              <a:t>in paper (histogram, classified map)</a:t>
            </a:r>
          </a:p>
          <a:p>
            <a:r>
              <a:rPr lang="en-US" sz="1600" b="1" dirty="0"/>
              <a:t>Credibility/Legibility</a:t>
            </a:r>
            <a:r>
              <a:rPr lang="en-US" sz="1600" dirty="0"/>
              <a:t>: Vignette/visualize a single hospital; check speed data (mostly NULL; new error)</a:t>
            </a:r>
          </a:p>
          <a:p>
            <a:r>
              <a:rPr lang="en-US" sz="1600" b="1" dirty="0"/>
              <a:t>Improve Accuracy</a:t>
            </a:r>
            <a:r>
              <a:rPr lang="en-US" sz="1600" dirty="0"/>
              <a:t>: </a:t>
            </a:r>
            <a:r>
              <a:rPr lang="en-US" sz="1600" b="1" dirty="0"/>
              <a:t>30mph</a:t>
            </a:r>
            <a:r>
              <a:rPr lang="en-US" sz="1600" dirty="0"/>
              <a:t> urban speed; errors in new OSM data, edge effects</a:t>
            </a:r>
          </a:p>
          <a:p>
            <a:r>
              <a:rPr lang="en-US" sz="1600" b="1" dirty="0"/>
              <a:t>Improve Efficiency</a:t>
            </a:r>
            <a:r>
              <a:rPr lang="en-US" sz="1600" dirty="0"/>
              <a:t>: Replace three iterations of Dijkstra’s Shortest Path for each hospital with one</a:t>
            </a:r>
            <a:endParaRPr lang="en-US" sz="1600" b="1" dirty="0"/>
          </a:p>
          <a:p>
            <a:r>
              <a:rPr lang="en-US" sz="1600" b="1" dirty="0"/>
              <a:t>Compare</a:t>
            </a:r>
            <a:r>
              <a:rPr lang="en-US" sz="1600" dirty="0"/>
              <a:t> original and reproduction results: correlation and scatterplot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 2021: Derrick Burt Reanalyzes</a:t>
            </a:r>
          </a:p>
        </p:txBody>
      </p:sp>
      <p:pic>
        <p:nvPicPr>
          <p:cNvPr id="8" name="Picture 7" descr="C:\Users\josephh\AppData\Local\Microsoft\Windows\INetCache\Content.MSO\96FA3186.tmp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4" t="19574" r="6399" b="16425"/>
          <a:stretch/>
        </p:blipFill>
        <p:spPr bwMode="auto">
          <a:xfrm>
            <a:off x="7627605" y="1748472"/>
            <a:ext cx="3358751" cy="45655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4956" t="2201" r="2225" b="6298"/>
          <a:stretch/>
        </p:blipFill>
        <p:spPr>
          <a:xfrm>
            <a:off x="6010875" y="1748472"/>
            <a:ext cx="1562662" cy="17958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4AC65A6-4672-2AD4-4EC8-7D0BD99F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0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Successful computational reproduction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38055" y="1873718"/>
            <a:ext cx="5562601" cy="4425482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/>
              <a:t>CyberGISX</a:t>
            </a:r>
            <a:r>
              <a:rPr lang="en-US" sz="2600" dirty="0"/>
              <a:t> provides a </a:t>
            </a:r>
            <a:r>
              <a:rPr lang="en-US" sz="2600" b="1" dirty="0"/>
              <a:t>collaborative scholarly community</a:t>
            </a:r>
            <a:r>
              <a:rPr lang="en-US" sz="2600" dirty="0"/>
              <a:t> of </a:t>
            </a:r>
            <a:r>
              <a:rPr lang="en-US" sz="2600" dirty="0" err="1"/>
              <a:t>GIScientists</a:t>
            </a:r>
            <a:r>
              <a:rPr lang="en-US" sz="2600" dirty="0"/>
              <a:t> and students</a:t>
            </a:r>
          </a:p>
          <a:p>
            <a:r>
              <a:rPr lang="en-US" sz="2600" dirty="0"/>
              <a:t>Future work:</a:t>
            </a:r>
          </a:p>
          <a:p>
            <a:pPr lvl="1"/>
            <a:r>
              <a:rPr lang="en-US" sz="2400" dirty="0"/>
              <a:t>New </a:t>
            </a:r>
            <a:r>
              <a:rPr lang="en-US" sz="2400" b="1" dirty="0" err="1"/>
              <a:t>osmnx</a:t>
            </a:r>
            <a:r>
              <a:rPr lang="en-US" sz="2400" dirty="0"/>
              <a:t> functions for </a:t>
            </a:r>
            <a:r>
              <a:rPr lang="en-US" sz="2400" b="1" dirty="0"/>
              <a:t>network pre-processing</a:t>
            </a:r>
          </a:p>
          <a:p>
            <a:pPr lvl="1"/>
            <a:r>
              <a:rPr lang="en-US" sz="2400" dirty="0"/>
              <a:t>Improve construction of </a:t>
            </a:r>
            <a:r>
              <a:rPr lang="en-US" sz="2400" b="1" dirty="0"/>
              <a:t>catchment area polygons </a:t>
            </a:r>
          </a:p>
          <a:p>
            <a:pPr lvl="1"/>
            <a:r>
              <a:rPr lang="en-US" sz="2400" dirty="0"/>
              <a:t>Use </a:t>
            </a:r>
            <a:r>
              <a:rPr lang="en-US" sz="2400" b="1" dirty="0" err="1"/>
              <a:t>geopandas</a:t>
            </a:r>
            <a:r>
              <a:rPr lang="en-US" sz="2400" b="1" dirty="0"/>
              <a:t> spatial indices </a:t>
            </a:r>
            <a:r>
              <a:rPr lang="en-US" sz="2400" dirty="0"/>
              <a:t>for overlap analysis</a:t>
            </a:r>
          </a:p>
          <a:p>
            <a:pPr lvl="1"/>
            <a:r>
              <a:rPr lang="en-US" sz="2400" dirty="0"/>
              <a:t>Implement </a:t>
            </a:r>
            <a:r>
              <a:rPr lang="en-US" sz="2400" b="1" dirty="0"/>
              <a:t>social vulnerability analysis</a:t>
            </a:r>
          </a:p>
          <a:p>
            <a:pPr lvl="1"/>
            <a:r>
              <a:rPr lang="en-US" sz="2400" dirty="0"/>
              <a:t>Create </a:t>
            </a:r>
            <a:r>
              <a:rPr lang="en-US" sz="2400" b="1" dirty="0"/>
              <a:t>data structure </a:t>
            </a:r>
            <a:r>
              <a:rPr lang="en-US" sz="2400" dirty="0"/>
              <a:t>to store hospital catchment areas as collection of hexagonal grids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544" t="6838" r="8261"/>
          <a:stretch/>
        </p:blipFill>
        <p:spPr>
          <a:xfrm>
            <a:off x="637504" y="1953231"/>
            <a:ext cx="4900551" cy="358525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0EC338F-1AE1-B278-04C4-F6DEF358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7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Reproducibility &amp; Replicability in the Geographical Sciences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Illustrated with COVID-19 Pandemic Research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61871" y="1828800"/>
            <a:ext cx="7051459" cy="4351337"/>
          </a:xfrm>
        </p:spPr>
        <p:txBody>
          <a:bodyPr>
            <a:normAutofit/>
          </a:bodyPr>
          <a:lstStyle/>
          <a:p>
            <a:r>
              <a:rPr lang="en-US" dirty="0"/>
              <a:t>NSF BCS-2049837</a:t>
            </a:r>
            <a:br>
              <a:rPr lang="en-US" dirty="0"/>
            </a:br>
            <a:r>
              <a:rPr lang="en-US" dirty="0"/>
              <a:t>Transforming Theory-Building and STEM Education Through Reproductions and Replications in the Geographical Sciences</a:t>
            </a:r>
          </a:p>
          <a:p>
            <a:pPr lvl="1"/>
            <a:r>
              <a:rPr lang="en-US" dirty="0"/>
              <a:t>-UCGIS</a:t>
            </a:r>
          </a:p>
          <a:p>
            <a:r>
              <a:rPr lang="en-US" dirty="0"/>
              <a:t>Geospatial Software Institute -</a:t>
            </a:r>
            <a:br>
              <a:rPr lang="en-US" dirty="0"/>
            </a:br>
            <a:r>
              <a:rPr lang="en-US" dirty="0"/>
              <a:t>COVID-19 Fellows</a:t>
            </a:r>
            <a:br>
              <a:rPr lang="en-US" dirty="0"/>
            </a:br>
            <a:r>
              <a:rPr lang="en-US" dirty="0"/>
              <a:t>University of Illinois Urbana-Champaign</a:t>
            </a:r>
            <a:br>
              <a:rPr lang="en-US" dirty="0"/>
            </a:br>
            <a:r>
              <a:rPr lang="en-US" dirty="0"/>
              <a:t>National Science Foundation OAC-1743184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83D37D99-B7EE-7F42-F31B-538CBEC75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330" y="1678927"/>
            <a:ext cx="2121819" cy="21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Science builds explanatory structures, tells stories which are scrupulously tested to see if they are stories about real life.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-Medawar 1967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Science is about finding the most reliable way of thinking at the present level of knowledge.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-</a:t>
            </a:r>
            <a:r>
              <a:rPr lang="en-US" dirty="0" err="1">
                <a:cs typeface="Arial" panose="020B0604020202020204" pitchFamily="34" charset="0"/>
              </a:rPr>
              <a:t>Rovelli</a:t>
            </a:r>
            <a:r>
              <a:rPr lang="en-US" dirty="0">
                <a:cs typeface="Arial" panose="020B0604020202020204" pitchFamily="34" charset="0"/>
              </a:rPr>
              <a:t>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8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under stress: COVID-19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7216084" cy="452684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Reproducibility Crisis</a:t>
            </a:r>
          </a:p>
          <a:p>
            <a:r>
              <a:rPr lang="en-US" dirty="0"/>
              <a:t>Reproducibility rules @ Environmental Protection Agency &amp;</a:t>
            </a:r>
            <a:br>
              <a:rPr lang="en-US" dirty="0"/>
            </a:br>
            <a:r>
              <a:rPr lang="en-US" dirty="0"/>
              <a:t>Office of Budget Administration</a:t>
            </a:r>
          </a:p>
          <a:p>
            <a:r>
              <a:rPr lang="en-US" dirty="0"/>
              <a:t>Knowledge evolving rapidly</a:t>
            </a:r>
          </a:p>
          <a:p>
            <a:pPr lvl="1"/>
            <a:r>
              <a:rPr lang="en-US" dirty="0"/>
              <a:t>Open access preprint repositories </a:t>
            </a:r>
            <a:r>
              <a:rPr lang="en-US" dirty="0" err="1"/>
              <a:t>medRxiv</a:t>
            </a:r>
            <a:r>
              <a:rPr lang="en-US" dirty="0"/>
              <a:t>, </a:t>
            </a:r>
            <a:r>
              <a:rPr lang="en-US" dirty="0" err="1"/>
              <a:t>bioRxiv</a:t>
            </a:r>
            <a:endParaRPr lang="en-US" dirty="0"/>
          </a:p>
          <a:p>
            <a:pPr lvl="1"/>
            <a:r>
              <a:rPr lang="en-US" dirty="0"/>
              <a:t>Accelerated peer review and publishing process</a:t>
            </a:r>
          </a:p>
          <a:p>
            <a:r>
              <a:rPr lang="en-US" dirty="0"/>
              <a:t>Retractions from hasty science?</a:t>
            </a:r>
          </a:p>
          <a:p>
            <a:pPr lvl="1"/>
            <a:r>
              <a:rPr lang="en-US" dirty="0" err="1"/>
              <a:t>Hydroxychloroquine</a:t>
            </a:r>
            <a:r>
              <a:rPr lang="en-US" dirty="0"/>
              <a:t>, </a:t>
            </a:r>
            <a:r>
              <a:rPr lang="en-US" dirty="0" err="1"/>
              <a:t>Surgisphere</a:t>
            </a:r>
            <a:r>
              <a:rPr lang="en-US" dirty="0"/>
              <a:t>, </a:t>
            </a:r>
            <a:r>
              <a:rPr lang="en-US" i="1" dirty="0"/>
              <a:t>The Lancet</a:t>
            </a:r>
            <a:r>
              <a:rPr lang="en-US" dirty="0"/>
              <a:t> &amp; </a:t>
            </a:r>
            <a:r>
              <a:rPr lang="en-US" i="1" dirty="0"/>
              <a:t>New England Journal of Medicine</a:t>
            </a:r>
          </a:p>
          <a:p>
            <a:pPr lvl="1"/>
            <a:r>
              <a:rPr lang="en-US" i="1" dirty="0"/>
              <a:t>An alarming retraction rate for scientific publications on Coronavirus Disease </a:t>
            </a:r>
            <a:br>
              <a:rPr lang="en-US" i="1" dirty="0"/>
            </a:br>
            <a:r>
              <a:rPr lang="en-US" dirty="0"/>
              <a:t>(Yeo-</a:t>
            </a:r>
            <a:r>
              <a:rPr lang="en-US" dirty="0" err="1"/>
              <a:t>Teh</a:t>
            </a:r>
            <a:r>
              <a:rPr lang="en-US" dirty="0"/>
              <a:t> and Tang 2021)</a:t>
            </a:r>
          </a:p>
          <a:p>
            <a:r>
              <a:rPr lang="en-US" dirty="0"/>
              <a:t>Crisis of public trust?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8445"/>
          <a:stretch/>
        </p:blipFill>
        <p:spPr>
          <a:xfrm>
            <a:off x="8619934" y="1828800"/>
            <a:ext cx="2334578" cy="20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0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(how) do we trust science?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with self-corrective mechanisms</a:t>
            </a:r>
          </a:p>
          <a:p>
            <a:pPr lvl="1"/>
            <a:r>
              <a:rPr lang="en-US" dirty="0"/>
              <a:t>Peer Review</a:t>
            </a:r>
          </a:p>
          <a:p>
            <a:pPr lvl="1"/>
            <a:r>
              <a:rPr lang="en-US" dirty="0"/>
              <a:t>Debate / test alternative hypotheses – Kuhn’s paradigm shifts</a:t>
            </a:r>
          </a:p>
          <a:p>
            <a:r>
              <a:rPr lang="en-US" dirty="0"/>
              <a:t>Internal validity</a:t>
            </a:r>
          </a:p>
          <a:p>
            <a:r>
              <a:rPr lang="en-US" dirty="0"/>
              <a:t>External validity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Credibility</a:t>
            </a:r>
          </a:p>
        </p:txBody>
      </p:sp>
    </p:spTree>
    <p:extLst>
      <p:ext uri="{BB962C8B-B14F-4D97-AF65-F5344CB8AC3E}">
        <p14:creationId xmlns:p14="http://schemas.microsoft.com/office/powerpoint/2010/main" val="54646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autocorrelation, heterogeneity &amp; </a:t>
            </a:r>
            <a:br>
              <a:rPr lang="en-US" dirty="0"/>
            </a:br>
            <a:r>
              <a:rPr lang="en-US" dirty="0"/>
              <a:t>scientific discovery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8E329-1F86-DE0D-F853-24D18545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5166677"/>
            <a:ext cx="8595360" cy="10134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Kedron, P., and J. Holler. 2022. Replication and the search for the laws in the geographic sciences. </a:t>
            </a:r>
            <a:r>
              <a:rPr lang="en-US" i="1" dirty="0"/>
              <a:t>Annals of GIS</a:t>
            </a:r>
            <a:r>
              <a:rPr lang="en-US" dirty="0"/>
              <a:t> 28 (1):45–56.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45" y="1944183"/>
            <a:ext cx="9651303" cy="296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57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Accumulation of Evidence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8" y="1826010"/>
            <a:ext cx="4893742" cy="434619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Nichols, J. D., M. K. </a:t>
            </a:r>
            <a:r>
              <a:rPr lang="en-US" dirty="0" err="1"/>
              <a:t>Oli</a:t>
            </a:r>
            <a:r>
              <a:rPr lang="en-US" dirty="0"/>
              <a:t>, W. L. Kendall, and G. Scott Boomer. 2021. A better approach for dealing with reproducibility and replicability in science. </a:t>
            </a:r>
            <a:r>
              <a:rPr lang="en-US" i="1" dirty="0"/>
              <a:t>Proceedings of the National Academy of Sciences of the United States of America</a:t>
            </a:r>
            <a:r>
              <a:rPr lang="en-US" dirty="0"/>
              <a:t> 118 (7):1–5.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2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Reproduction for Credibility &amp; Scientific Progress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896683"/>
              </p:ext>
            </p:extLst>
          </p:nvPr>
        </p:nvGraphicFramePr>
        <p:xfrm>
          <a:off x="1262063" y="1606859"/>
          <a:ext cx="9426651" cy="39423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7397">
                  <a:extLst>
                    <a:ext uri="{9D8B030D-6E8A-4147-A177-3AD203B41FA5}">
                      <a16:colId xmlns:a16="http://schemas.microsoft.com/office/drawing/2014/main" val="2506318435"/>
                    </a:ext>
                  </a:extLst>
                </a:gridCol>
                <a:gridCol w="3794627">
                  <a:extLst>
                    <a:ext uri="{9D8B030D-6E8A-4147-A177-3AD203B41FA5}">
                      <a16:colId xmlns:a16="http://schemas.microsoft.com/office/drawing/2014/main" val="3000939811"/>
                    </a:ext>
                  </a:extLst>
                </a:gridCol>
                <a:gridCol w="3794627">
                  <a:extLst>
                    <a:ext uri="{9D8B030D-6E8A-4147-A177-3AD203B41FA5}">
                      <a16:colId xmlns:a16="http://schemas.microsoft.com/office/drawing/2014/main" val="1608059136"/>
                    </a:ext>
                  </a:extLst>
                </a:gridCol>
              </a:tblGrid>
              <a:tr h="89883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Varied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02423"/>
                  </a:ext>
                </a:extLst>
              </a:tr>
              <a:tr h="15217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Reproduction (Verification)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Reanalysis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96389"/>
                  </a:ext>
                </a:extLst>
              </a:tr>
              <a:tr h="15217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Different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(Direct) Replication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Extension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16090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7584" y="5762996"/>
            <a:ext cx="7601130" cy="513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 spc="1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Modified from Christensen, </a:t>
            </a:r>
            <a:r>
              <a:rPr lang="en-US" sz="1800" dirty="0" err="1"/>
              <a:t>Freese</a:t>
            </a:r>
            <a:r>
              <a:rPr lang="en-US" sz="1800" dirty="0"/>
              <a:t> and Miguel (2019, Table 9.1 </a:t>
            </a:r>
            <a:r>
              <a:rPr lang="en-US" sz="1800" dirty="0" err="1"/>
              <a:t>pg</a:t>
            </a:r>
            <a:r>
              <a:rPr lang="en-US" sz="1800" dirty="0"/>
              <a:t> 159)</a:t>
            </a:r>
          </a:p>
        </p:txBody>
      </p:sp>
    </p:spTree>
    <p:extLst>
      <p:ext uri="{BB962C8B-B14F-4D97-AF65-F5344CB8AC3E}">
        <p14:creationId xmlns:p14="http://schemas.microsoft.com/office/powerpoint/2010/main" val="115263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4154859" cy="1325562"/>
          </a:xfrm>
        </p:spPr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11" y="2044898"/>
            <a:ext cx="2414559" cy="36190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60" y="2044898"/>
            <a:ext cx="2394857" cy="3619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24" y="2044897"/>
            <a:ext cx="2404460" cy="3606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17" y="2044897"/>
            <a:ext cx="2408027" cy="36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5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84C2-644B-5FD2-FE30-089F5A19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Geography…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FB93C-0B8B-AD5E-AD18-99EDD998A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593BD-3C41-8F00-78BB-18A418F3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1EC79-2CE7-09FF-C6BC-B8E9CB5D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C8BD2-ABF4-80DF-A2D9-82BC23292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22"/>
          <a:stretch/>
        </p:blipFill>
        <p:spPr>
          <a:xfrm>
            <a:off x="1306812" y="365760"/>
            <a:ext cx="5783618" cy="3200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62CDA-2D33-BFB8-5ABF-181A974B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984" y="365760"/>
            <a:ext cx="3697144" cy="32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8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in Geography: Highlights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Computational reproducibility: AGILE, GIScience, VGI</a:t>
            </a:r>
          </a:p>
          <a:p>
            <a:pPr lvl="1"/>
            <a:r>
              <a:rPr lang="en-US" dirty="0"/>
              <a:t>Ostermann, </a:t>
            </a:r>
            <a:r>
              <a:rPr lang="en-US" dirty="0" err="1"/>
              <a:t>Granell</a:t>
            </a:r>
            <a:r>
              <a:rPr lang="en-US" dirty="0"/>
              <a:t>, o2r team</a:t>
            </a:r>
          </a:p>
          <a:p>
            <a:r>
              <a:rPr lang="en-US" dirty="0"/>
              <a:t>Executable research compendia &amp; containerizing processing environ.</a:t>
            </a:r>
          </a:p>
          <a:p>
            <a:pPr lvl="1"/>
            <a:r>
              <a:rPr lang="en-US" dirty="0"/>
              <a:t>o2r: </a:t>
            </a:r>
            <a:r>
              <a:rPr lang="en-US" dirty="0" err="1"/>
              <a:t>Konkol</a:t>
            </a:r>
            <a:r>
              <a:rPr lang="en-US" dirty="0"/>
              <a:t>, Kray, </a:t>
            </a:r>
            <a:r>
              <a:rPr lang="en-US" dirty="0" err="1"/>
              <a:t>Nüst</a:t>
            </a:r>
            <a:r>
              <a:rPr lang="en-US" dirty="0"/>
              <a:t>, </a:t>
            </a:r>
            <a:r>
              <a:rPr lang="en-US" dirty="0" err="1"/>
              <a:t>Pebesma</a:t>
            </a:r>
            <a:endParaRPr lang="en-US" dirty="0"/>
          </a:p>
          <a:p>
            <a:r>
              <a:rPr lang="en-US" dirty="0"/>
              <a:t>Open GIScience / Open Source GIS</a:t>
            </a:r>
          </a:p>
          <a:p>
            <a:pPr lvl="1"/>
            <a:r>
              <a:rPr lang="en-US" dirty="0"/>
              <a:t>S. Rey, D. Sui, A. </a:t>
            </a:r>
            <a:r>
              <a:rPr lang="en-US" dirty="0">
                <a:effectLst/>
              </a:rPr>
              <a:t>Singleton, S. Spielman, C. </a:t>
            </a:r>
            <a:r>
              <a:rPr lang="en-US" dirty="0" err="1">
                <a:effectLst/>
              </a:rPr>
              <a:t>Brunsdon</a:t>
            </a:r>
            <a:r>
              <a:rPr lang="en-US" dirty="0">
                <a:effectLst/>
              </a:rPr>
              <a:t>, C. Farmer, H. </a:t>
            </a:r>
            <a:r>
              <a:rPr lang="en-US" dirty="0" err="1">
                <a:effectLst/>
              </a:rPr>
              <a:t>Mitasova</a:t>
            </a:r>
            <a:endParaRPr lang="en-US" dirty="0"/>
          </a:p>
          <a:p>
            <a:r>
              <a:rPr lang="en-US" dirty="0"/>
              <a:t>5-star guide: open standards &amp; metadata: Wilson et al</a:t>
            </a:r>
          </a:p>
          <a:p>
            <a:r>
              <a:rPr lang="en-US" dirty="0"/>
              <a:t>Provenance / privacy / data quality: Tullis &amp; Kar</a:t>
            </a:r>
          </a:p>
          <a:p>
            <a:r>
              <a:rPr lang="en-US" dirty="0"/>
              <a:t>Epistemology and Reproducibility: Wainwright; D. Sui and P. Kedron</a:t>
            </a:r>
          </a:p>
          <a:p>
            <a:r>
              <a:rPr lang="en-US" dirty="0"/>
              <a:t>Data Repository: Mei Po Kwan, D. Richardson</a:t>
            </a:r>
          </a:p>
        </p:txBody>
      </p:sp>
    </p:spTree>
    <p:extLst>
      <p:ext uri="{BB962C8B-B14F-4D97-AF65-F5344CB8AC3E}">
        <p14:creationId xmlns:p14="http://schemas.microsoft.com/office/powerpoint/2010/main" val="376661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BA07EE-4A91-7FC3-6EFE-8D9B1A50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&amp; Computational Reproducibility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42699A-9CDB-F3AC-7805-B36F7C330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522A5-3963-0B06-7888-A06B10F8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C254C-9DDD-FB1A-CB4D-EA9909D7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4" y="2882900"/>
            <a:ext cx="3641924" cy="291353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56200" y="1828800"/>
            <a:ext cx="54508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Name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Research or teaching project related to R&amp;R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6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necessary conditions for Reproducibility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95" y="2146613"/>
            <a:ext cx="5610405" cy="3740270"/>
          </a:xfrm>
        </p:spPr>
      </p:pic>
    </p:spTree>
    <p:extLst>
      <p:ext uri="{BB962C8B-B14F-4D97-AF65-F5344CB8AC3E}">
        <p14:creationId xmlns:p14="http://schemas.microsoft.com/office/powerpoint/2010/main" val="1237407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R&amp;R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2DB73-1795-7988-B027-597622B5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Preregister research plan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raw, preprocessed, and results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/>
              <a:t>computational notebook</a:t>
            </a:r>
          </a:p>
          <a:p>
            <a:pPr lvl="1"/>
            <a:r>
              <a:rPr lang="en-US" dirty="0"/>
              <a:t>legibility</a:t>
            </a:r>
          </a:p>
          <a:p>
            <a:r>
              <a:rPr lang="en-US" dirty="0"/>
              <a:t>Processing environment</a:t>
            </a:r>
          </a:p>
          <a:p>
            <a:pPr lvl="1"/>
            <a:r>
              <a:rPr lang="en-US" dirty="0"/>
              <a:t>Open source software</a:t>
            </a:r>
          </a:p>
          <a:p>
            <a:pPr lvl="1"/>
            <a:r>
              <a:rPr lang="en-US" dirty="0"/>
              <a:t>Specify or containerize environment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1547AB-3C57-6F54-F3C2-BB8216B91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Publishing / Disseminating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F479A-014B-360B-E1F1-50078518D3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Version tracking, living papers</a:t>
            </a:r>
          </a:p>
          <a:p>
            <a:r>
              <a:rPr lang="en-US" dirty="0"/>
              <a:t>FAIR (findable, accessible, interoperable, reusable) principles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Overall project, and all components</a:t>
            </a:r>
          </a:p>
          <a:p>
            <a:r>
              <a:rPr lang="en-US" dirty="0"/>
              <a:t>Open Licenses</a:t>
            </a:r>
          </a:p>
          <a:p>
            <a:r>
              <a:rPr lang="en-US" dirty="0"/>
              <a:t>Persistent identifiers (e.g. DOI, ORCID)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2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888476" cy="43513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Curricula / pedagogy</a:t>
            </a:r>
          </a:p>
          <a:p>
            <a:r>
              <a:rPr lang="en-US" dirty="0"/>
              <a:t>Git, GitHub, Markdown &amp; Jekyll</a:t>
            </a:r>
          </a:p>
          <a:p>
            <a:pPr lvl="1"/>
            <a:r>
              <a:rPr lang="en-US" dirty="0"/>
              <a:t>Template Repository</a:t>
            </a:r>
          </a:p>
          <a:p>
            <a:r>
              <a:rPr lang="en-US" dirty="0"/>
              <a:t>OSF / </a:t>
            </a:r>
            <a:r>
              <a:rPr lang="en-US" dirty="0" err="1"/>
              <a:t>Figshare</a:t>
            </a:r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Jupyter</a:t>
            </a:r>
            <a:r>
              <a:rPr lang="en-US" dirty="0"/>
              <a:t> Notebooks / R Markdown</a:t>
            </a:r>
          </a:p>
          <a:p>
            <a:r>
              <a:rPr lang="en-US" dirty="0"/>
              <a:t>Docker, o2r.info</a:t>
            </a:r>
          </a:p>
          <a:p>
            <a:r>
              <a:rPr lang="en-US" dirty="0"/>
              <a:t>Cyberinfrastructure, e.g. </a:t>
            </a:r>
            <a:r>
              <a:rPr lang="en-US" dirty="0" err="1"/>
              <a:t>CyberGISX</a:t>
            </a:r>
            <a:endParaRPr lang="en-US" dirty="0"/>
          </a:p>
          <a:p>
            <a:r>
              <a:rPr lang="en-US" dirty="0"/>
              <a:t>Data repository with access based on ethics review</a:t>
            </a:r>
          </a:p>
          <a:p>
            <a:r>
              <a:rPr lang="en-US" dirty="0"/>
              <a:t>R&amp;R publishing guidelines / article types / exemplar studies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96" y="2594003"/>
            <a:ext cx="2242052" cy="698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95"/>
          <a:stretch/>
        </p:blipFill>
        <p:spPr>
          <a:xfrm>
            <a:off x="6639872" y="2594003"/>
            <a:ext cx="1950616" cy="698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71" y="1691322"/>
            <a:ext cx="1632081" cy="682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883" y="1691322"/>
            <a:ext cx="2612465" cy="682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01" y="4775364"/>
            <a:ext cx="2799447" cy="712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85" y="3466443"/>
            <a:ext cx="966359" cy="1122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95" y="3607314"/>
            <a:ext cx="2261953" cy="794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33273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428-ADBE-D9D0-BA54-BB2C9C80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Pedagogy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0A57-A900-A2C6-D339-FA5E379F3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C8CC4-5B64-41C2-0165-48958CC7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0CCFC-DF8A-F458-DF6A-F56BCEBD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5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Project-Based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74166" y="1595077"/>
            <a:ext cx="4456130" cy="4681306"/>
          </a:xfrm>
        </p:spPr>
        <p:txBody>
          <a:bodyPr>
            <a:normAutofit/>
          </a:bodyPr>
          <a:lstStyle/>
          <a:p>
            <a:r>
              <a:rPr lang="en-US" dirty="0"/>
              <a:t>Reproduction studies as project-based learning</a:t>
            </a:r>
          </a:p>
          <a:p>
            <a:pPr lvl="1"/>
            <a:r>
              <a:rPr lang="en-US" dirty="0"/>
              <a:t>Refocus learning goals on competencies</a:t>
            </a:r>
          </a:p>
          <a:p>
            <a:pPr lvl="1"/>
            <a:r>
              <a:rPr lang="en-US" dirty="0"/>
              <a:t>Improved engagement</a:t>
            </a:r>
          </a:p>
          <a:p>
            <a:pPr lvl="1"/>
            <a:r>
              <a:rPr lang="en-US" dirty="0"/>
              <a:t>Retain diversity in STEM</a:t>
            </a:r>
          </a:p>
          <a:p>
            <a:r>
              <a:rPr lang="en-US" dirty="0"/>
              <a:t>PBL Gold Standard: </a:t>
            </a:r>
            <a:r>
              <a:rPr lang="en-US" dirty="0">
                <a:hlinkClick r:id="rId2"/>
              </a:rPr>
              <a:t>https://www.pblworks.org/what-is-pbl/gold-standard-project-design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1026" name="Picture 2" descr="https://lh4.googleusercontent.com/_XMqRFyCQ-y8_r2_S4Bk_uasq31BldkyB4sNV-5jMHg5feLCqc6eCMTowm_5r6mPF3xmlK67wW-fpQabtomYl1SAr0OKO1MVlDM25wl-vnsJJmlYoArgdS-axOyKXiEvvkyBN9VQKnZ9Zk6jLjgb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5"/>
          <a:stretch/>
        </p:blipFill>
        <p:spPr bwMode="auto">
          <a:xfrm>
            <a:off x="1454414" y="1595077"/>
            <a:ext cx="4727210" cy="468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259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Learning Goals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Software-specific methods &amp; extensions? No…</a:t>
            </a:r>
          </a:p>
          <a:p>
            <a:r>
              <a:rPr lang="en-US" dirty="0"/>
              <a:t>Learn and practice competencies for:</a:t>
            </a:r>
          </a:p>
          <a:p>
            <a:pPr lvl="1"/>
            <a:r>
              <a:rPr lang="en-US" dirty="0"/>
              <a:t>Reading published research</a:t>
            </a:r>
          </a:p>
          <a:p>
            <a:pPr lvl="1"/>
            <a:r>
              <a:rPr lang="en-US" dirty="0"/>
              <a:t>Research planning / design</a:t>
            </a:r>
          </a:p>
          <a:p>
            <a:pPr lvl="1"/>
            <a:r>
              <a:rPr lang="en-US" dirty="0"/>
              <a:t>Learning new (open source) software</a:t>
            </a:r>
          </a:p>
          <a:p>
            <a:pPr lvl="1"/>
            <a:r>
              <a:rPr lang="en-US" dirty="0"/>
              <a:t>Comparing results / assessing error and uncertainty</a:t>
            </a:r>
          </a:p>
          <a:p>
            <a:pPr lvl="1"/>
            <a:r>
              <a:rPr lang="en-US" dirty="0"/>
              <a:t>Reporting findings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76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CC81-5A47-D19F-4F9D-612DF092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Source GIScience @ </a:t>
            </a:r>
            <a:r>
              <a:rPr lang="en-US" dirty="0">
                <a:hlinkClick r:id="rId3"/>
              </a:rPr>
              <a:t>GIS4DEV.github.io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A58E6-A814-3955-055D-7441BE07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BEF77-A025-4AB5-2FAA-3E4609C5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CEE85F-3A15-C580-C1A0-326E3E7B3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3432" y="1900935"/>
            <a:ext cx="8594725" cy="4271265"/>
          </a:xfrm>
        </p:spPr>
      </p:pic>
    </p:spTree>
    <p:extLst>
      <p:ext uri="{BB962C8B-B14F-4D97-AF65-F5344CB8AC3E}">
        <p14:creationId xmlns:p14="http://schemas.microsoft.com/office/powerpoint/2010/main" val="2012486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47699"/>
            <a:ext cx="2933890" cy="234711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26591" y="1828800"/>
            <a:ext cx="61551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Reproducibility takes work to achieve… </a:t>
            </a:r>
            <a:br>
              <a:rPr lang="en-US" sz="2400" dirty="0"/>
            </a:br>
            <a:r>
              <a:rPr lang="en-US" sz="2400" dirty="0"/>
              <a:t>(as if publishing research is not work enough)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Why should we try? What are our individual and collective motivations?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Any failures, concerns, misgivings?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02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for R&amp;R in Geography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Studies are preregistered, conducted with open source software, published with permissible licenses, and attached to executable compendia</a:t>
            </a:r>
          </a:p>
          <a:p>
            <a:r>
              <a:rPr lang="en-US" dirty="0"/>
              <a:t>Reproduction and replication studies are encouraged and published by preeminent journals</a:t>
            </a:r>
          </a:p>
          <a:p>
            <a:r>
              <a:rPr lang="en-US" dirty="0"/>
              <a:t>Students learn contemporary methods and classic theories through reproductions and replications</a:t>
            </a:r>
          </a:p>
          <a:p>
            <a:r>
              <a:rPr lang="en-US" dirty="0"/>
              <a:t>Students conduct and publish reproductions and replications, developing their methods while contributing to geographic sciences.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5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78868" cy="4351337"/>
          </a:xfrm>
        </p:spPr>
        <p:txBody>
          <a:bodyPr/>
          <a:lstStyle/>
          <a:p>
            <a:r>
              <a:rPr lang="en-US" dirty="0"/>
              <a:t>Have you created a GitHub account?</a:t>
            </a:r>
          </a:p>
          <a:p>
            <a:r>
              <a:rPr lang="en-US" dirty="0"/>
              <a:t>Have you installed GitHub Desktop?</a:t>
            </a:r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47" b="11631"/>
          <a:stretch/>
        </p:blipFill>
        <p:spPr>
          <a:xfrm>
            <a:off x="5240740" y="1955065"/>
            <a:ext cx="5416432" cy="38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8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R&amp;R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6550285" cy="4351337"/>
          </a:xfrm>
        </p:spPr>
        <p:txBody>
          <a:bodyPr/>
          <a:lstStyle/>
          <a:p>
            <a:r>
              <a:rPr lang="en-US" b="1" dirty="0"/>
              <a:t>Reproducibility</a:t>
            </a:r>
            <a:r>
              <a:rPr lang="en-US" dirty="0"/>
              <a:t>: Obtaining consistent results using the same input data, computational steps, methods and code, and conditions of analysis</a:t>
            </a:r>
          </a:p>
          <a:p>
            <a:r>
              <a:rPr lang="en-US" b="1" dirty="0"/>
              <a:t>Replicability</a:t>
            </a:r>
            <a:r>
              <a:rPr lang="en-US" dirty="0"/>
              <a:t>: Obtaining consistent results using the same input data, computational steps, methods and code, and conditions of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09" y="1691322"/>
            <a:ext cx="3058071" cy="45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Research Compendium in </a:t>
            </a:r>
            <a:br>
              <a:rPr lang="en-US" dirty="0"/>
            </a:br>
            <a:r>
              <a:rPr lang="en-US" dirty="0"/>
              <a:t>Git &amp;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33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755896" cy="4351337"/>
          </a:xfrm>
        </p:spPr>
        <p:txBody>
          <a:bodyPr>
            <a:normAutofit/>
          </a:bodyPr>
          <a:lstStyle/>
          <a:p>
            <a:r>
              <a:rPr lang="en-US" dirty="0"/>
              <a:t>Many versions of a research project over time</a:t>
            </a:r>
          </a:p>
          <a:p>
            <a:r>
              <a:rPr lang="en-US" dirty="0"/>
              <a:t>Complex project management, especially with alternative possible solutions</a:t>
            </a:r>
          </a:p>
          <a:p>
            <a:r>
              <a:rPr lang="en-US" dirty="0"/>
              <a:t>Collaborating with peers, research assistants</a:t>
            </a:r>
          </a:p>
          <a:p>
            <a:r>
              <a:rPr lang="en-US" dirty="0"/>
              <a:t>Tracking contributions to the research</a:t>
            </a:r>
          </a:p>
          <a:p>
            <a:r>
              <a:rPr lang="en-US" dirty="0"/>
              <a:t>Publishing / disseminating research compendium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320C12-A404-240E-6362-26B572A3B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4999974"/>
            <a:ext cx="4480560" cy="1180163"/>
          </a:xfrm>
        </p:spPr>
        <p:txBody>
          <a:bodyPr>
            <a:normAutofit/>
          </a:bodyPr>
          <a:lstStyle/>
          <a:p>
            <a:r>
              <a:rPr lang="en-US" dirty="0"/>
              <a:t>… GitHub is a software company implementing open source Git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59" y="449968"/>
            <a:ext cx="4586141" cy="2959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59" y="3518844"/>
            <a:ext cx="4586141" cy="1325562"/>
          </a:xfrm>
          <a:prstGeom prst="rect">
            <a:avLst/>
          </a:prstGeom>
        </p:spPr>
      </p:pic>
      <p:pic>
        <p:nvPicPr>
          <p:cNvPr id="10" name="Picture 9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90CB9F8-98A7-C43C-CBF2-6B7D605D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8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&amp; GitHub Version Control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5A96101-9E60-A9B5-7017-24AD0C84E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73074"/>
              </p:ext>
            </p:extLst>
          </p:nvPr>
        </p:nvGraphicFramePr>
        <p:xfrm>
          <a:off x="1110488" y="1905000"/>
          <a:ext cx="971702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12">
                  <a:extLst>
                    <a:ext uri="{9D8B030D-6E8A-4147-A177-3AD203B41FA5}">
                      <a16:colId xmlns:a16="http://schemas.microsoft.com/office/drawing/2014/main" val="1387495815"/>
                    </a:ext>
                  </a:extLst>
                </a:gridCol>
                <a:gridCol w="7411212">
                  <a:extLst>
                    <a:ext uri="{9D8B030D-6E8A-4147-A177-3AD203B41FA5}">
                      <a16:colId xmlns:a16="http://schemas.microsoft.com/office/drawing/2014/main" val="3000459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31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repo from GitHub to your 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3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Copy repo into your remote GitHub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8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Make a set of changes to a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5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Revert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Undo a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50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remote commits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46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&amp; apply remote commits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0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Upload local commits to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6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Create a new distinct set of commits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2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Pull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Suggest, review &amp; merge a fork or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73084"/>
                  </a:ext>
                </a:extLst>
              </a:tr>
            </a:tbl>
          </a:graphicData>
        </a:graphic>
      </p:graphicFrame>
      <p:pic>
        <p:nvPicPr>
          <p:cNvPr id="13" name="Picture 12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4DF18A82-4007-F08C-986A-4298DDD3D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92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Features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1" y="1828800"/>
            <a:ext cx="7336029" cy="43513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Publishing: Markdown pages, GitHub pages with Jekyll</a:t>
            </a:r>
          </a:p>
          <a:p>
            <a:r>
              <a:rPr lang="en-US" dirty="0"/>
              <a:t>Credit: LICENSE file and .CFF citation file</a:t>
            </a:r>
          </a:p>
          <a:p>
            <a:r>
              <a:rPr lang="en-US" dirty="0"/>
              <a:t>Collaboration: Issues, Discussions, Wikis, Pull Requests</a:t>
            </a:r>
          </a:p>
          <a:p>
            <a:r>
              <a:rPr lang="en-US" dirty="0"/>
              <a:t>Control &amp; Organize Access: Public/Private, Organizations, Teams</a:t>
            </a:r>
          </a:p>
          <a:p>
            <a:r>
              <a:rPr lang="en-US" dirty="0"/>
              <a:t>Version Releases: 1.0 </a:t>
            </a:r>
            <a:r>
              <a:rPr lang="en-US" dirty="0" err="1"/>
              <a:t>Preanalysis</a:t>
            </a:r>
            <a:r>
              <a:rPr lang="en-US" dirty="0"/>
              <a:t>, 1.1 Preprint, 1.2 Review…</a:t>
            </a:r>
          </a:p>
          <a:p>
            <a:r>
              <a:rPr lang="en-US" dirty="0"/>
              <a:t>Difference visualization</a:t>
            </a:r>
          </a:p>
          <a:p>
            <a:r>
              <a:rPr lang="en-US" dirty="0"/>
              <a:t>Free Services for GitHub Educators /  Campus Advisors</a:t>
            </a:r>
          </a:p>
          <a:p>
            <a:r>
              <a:rPr lang="en-US" dirty="0"/>
              <a:t>Integrations: Overleaf, OSF, RStudio, Atom … </a:t>
            </a:r>
          </a:p>
        </p:txBody>
      </p:sp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1C738FB-A003-C079-A491-5189774C3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A2A25-AFA7-C5CF-7581-E4B4A910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900" y="2219088"/>
            <a:ext cx="2320211" cy="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73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Tips, Tricks &amp; Limitations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126728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 Git repository with collaborators at project conception </a:t>
            </a:r>
          </a:p>
          <a:p>
            <a:r>
              <a:rPr lang="en-US" dirty="0"/>
              <a:t>Commit frequently with good descriptions</a:t>
            </a:r>
          </a:p>
          <a:p>
            <a:r>
              <a:rPr lang="en-US" dirty="0"/>
              <a:t>Use plain-text data formats</a:t>
            </a:r>
          </a:p>
          <a:p>
            <a:pPr lvl="1"/>
            <a:r>
              <a:rPr lang="en-US" dirty="0"/>
              <a:t>Markdown LaTeX rather than Microsoft Word</a:t>
            </a:r>
          </a:p>
          <a:p>
            <a:pPr lvl="1"/>
            <a:r>
              <a:rPr lang="en-US" dirty="0"/>
              <a:t>XML, CSV, JSON rather than Shapefile</a:t>
            </a:r>
          </a:p>
          <a:p>
            <a:pPr lvl="1"/>
            <a:r>
              <a:rPr lang="en-US" dirty="0"/>
              <a:t>One sentence on each new line</a:t>
            </a:r>
          </a:p>
          <a:p>
            <a:r>
              <a:rPr lang="en-US" dirty="0"/>
              <a:t>No files &gt; 100mb</a:t>
            </a:r>
          </a:p>
          <a:p>
            <a:r>
              <a:rPr lang="en-US" dirty="0"/>
              <a:t>Never hard code passwords or API keys into your code</a:t>
            </a:r>
          </a:p>
          <a:p>
            <a:r>
              <a:rPr lang="en-US" dirty="0"/>
              <a:t>Clear </a:t>
            </a:r>
            <a:r>
              <a:rPr lang="en-US" dirty="0" err="1"/>
              <a:t>Jupyter</a:t>
            </a:r>
            <a:r>
              <a:rPr lang="en-US" dirty="0"/>
              <a:t> notebook contents before committing changes</a:t>
            </a:r>
          </a:p>
        </p:txBody>
      </p:sp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70D5529F-6D75-D3EA-7B2C-EB2B33DEE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30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Template for </a:t>
            </a:r>
            <a:br>
              <a:rPr lang="en-US" sz="4800" b="1" dirty="0"/>
            </a:br>
            <a:r>
              <a:rPr lang="en-US" sz="4800" b="1" dirty="0"/>
              <a:t>R&amp;R Research in HEGS</a:t>
            </a:r>
            <a:endParaRPr lang="en-US" sz="4800" b="1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04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(Executable) Research Compendium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Notebook: Narrative and Code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Processing Environment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License</a:t>
            </a:r>
          </a:p>
          <a:p>
            <a:r>
              <a:rPr lang="en-US" dirty="0"/>
              <a:t>Code executes/compiles into publication</a:t>
            </a:r>
          </a:p>
        </p:txBody>
      </p:sp>
    </p:spTree>
    <p:extLst>
      <p:ext uri="{BB962C8B-B14F-4D97-AF65-F5344CB8AC3E}">
        <p14:creationId xmlns:p14="http://schemas.microsoft.com/office/powerpoint/2010/main" val="2689614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843057"/>
              </p:ext>
            </p:extLst>
          </p:nvPr>
        </p:nvGraphicFramePr>
        <p:xfrm>
          <a:off x="1262063" y="1828800"/>
          <a:ext cx="8594726" cy="395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63">
                  <a:extLst>
                    <a:ext uri="{9D8B030D-6E8A-4147-A177-3AD203B41FA5}">
                      <a16:colId xmlns:a16="http://schemas.microsoft.com/office/drawing/2014/main" val="764136904"/>
                    </a:ext>
                  </a:extLst>
                </a:gridCol>
                <a:gridCol w="4297363">
                  <a:extLst>
                    <a:ext uri="{9D8B030D-6E8A-4147-A177-3AD203B41FA5}">
                      <a16:colId xmlns:a16="http://schemas.microsoft.com/office/drawing/2014/main" val="3773342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11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files &gt; 100mb not</a:t>
                      </a:r>
                      <a:r>
                        <a:rPr lang="en-US" baseline="0" dirty="0"/>
                        <a:t> supported by </a:t>
                      </a:r>
                      <a:r>
                        <a:rPr lang="en-US" baseline="0" dirty="0" err="1"/>
                        <a:t>Git</a:t>
                      </a:r>
                      <a:endParaRPr lang="en-US" baseline="0" dirty="0"/>
                    </a:p>
                    <a:p>
                      <a:r>
                        <a:rPr lang="en-US" baseline="0" dirty="0"/>
                        <a:t>Sensitive / proprietary / private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gitignore</a:t>
                      </a:r>
                      <a:r>
                        <a:rPr lang="en-US" dirty="0"/>
                        <a:t> file </a:t>
                      </a:r>
                      <a:r>
                        <a:rPr lang="en-US" baseline="0" dirty="0"/>
                        <a:t>set up to ignore private folders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74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Processing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R / Python to save environment;</a:t>
                      </a:r>
                    </a:p>
                    <a:p>
                      <a:r>
                        <a:rPr lang="en-US" dirty="0"/>
                        <a:t>Repositories can be</a:t>
                      </a:r>
                      <a:r>
                        <a:rPr lang="en-US" baseline="0" dirty="0"/>
                        <a:t> cloned into cyberinfrastructure platforms or </a:t>
                      </a:r>
                      <a:r>
                        <a:rPr lang="en-US" baseline="0" dirty="0" err="1"/>
                        <a:t>docker</a:t>
                      </a:r>
                      <a:r>
                        <a:rPr lang="en-US" baseline="0" dirty="0"/>
                        <a:t> containers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632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Re-usability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16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8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81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063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We created an open repository template for HEGS research 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265DA8F-4F38-4F85-BAA4-0A9A0B6B1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3354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github.com/HEGSRR/</a:t>
            </a:r>
            <a:b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</a:br>
            <a: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HEGSRR-Template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US" sz="2200" dirty="0"/>
              <a:t>Standard folder and metadata structure</a:t>
            </a:r>
          </a:p>
          <a:p>
            <a:r>
              <a:rPr lang="en-US" sz="2200" dirty="0"/>
              <a:t>Template study pre-registration  (original, reproduction, or replication)</a:t>
            </a:r>
          </a:p>
          <a:p>
            <a:r>
              <a:rPr lang="en-US" sz="2200" dirty="0"/>
              <a:t>Reporting guidance that links preregistration with results</a:t>
            </a:r>
          </a:p>
          <a:p>
            <a:r>
              <a:rPr lang="en-US" sz="2200" dirty="0" err="1"/>
              <a:t>Rmarkdown</a:t>
            </a:r>
            <a:r>
              <a:rPr lang="en-US" sz="2200" dirty="0"/>
              <a:t> &amp; </a:t>
            </a:r>
            <a:r>
              <a:rPr lang="en-US" sz="2200" dirty="0" err="1"/>
              <a:t>Jupyter</a:t>
            </a:r>
            <a:r>
              <a:rPr lang="en-US" sz="2200" dirty="0"/>
              <a:t> templates …</a:t>
            </a:r>
          </a:p>
          <a:p>
            <a:r>
              <a:rPr lang="en-US" sz="2200" dirty="0"/>
              <a:t>Integral to our pedagogy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88B5-4DA3-47D8-9EA5-732D0E021A60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348" y="1691322"/>
            <a:ext cx="5599164" cy="3231565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79CDCD-7E7F-7067-044C-C7881BF2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000D021-1B73-7EAB-AB35-CC3519A5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19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.</a:t>
            </a:r>
            <a:r>
              <a:rPr lang="en-US" dirty="0" err="1"/>
              <a:t>gitignore</a:t>
            </a:r>
            <a:r>
              <a:rPr lang="en-US" dirty="0"/>
              <a:t> and code to manage 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155906"/>
              </p:ext>
            </p:extLst>
          </p:nvPr>
        </p:nvGraphicFramePr>
        <p:xfrm>
          <a:off x="1213587" y="1606924"/>
          <a:ext cx="5591475" cy="487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25">
                  <a:extLst>
                    <a:ext uri="{9D8B030D-6E8A-4147-A177-3AD203B41FA5}">
                      <a16:colId xmlns:a16="http://schemas.microsoft.com/office/drawing/2014/main" val="419804063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298015867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654502177"/>
                    </a:ext>
                  </a:extLst>
                </a:gridCol>
              </a:tblGrid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PRIVATE/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PUBLIC/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88566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RAW/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598099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DERIVED/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550074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METADATA/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552133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SCRATCH/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1757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11900"/>
            <a:ext cx="10515600" cy="365125"/>
          </a:xfrm>
        </p:spPr>
        <p:txBody>
          <a:bodyPr>
            <a:normAutofit fontScale="55000" lnSpcReduction="20000"/>
          </a:bodyPr>
          <a:lstStyle/>
          <a:p>
            <a:fld id="{F58C88B5-4DA3-47D8-9EA5-732D0E021A6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7449" y="1722920"/>
            <a:ext cx="35553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gitignore</a:t>
            </a:r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example: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data/raw/private/**</a:t>
            </a: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!readme.md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 example:</a:t>
            </a:r>
          </a:p>
          <a:p>
            <a:endParaRPr lang="en-US" sz="16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ox.graph_from_place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('Illinois',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network_type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='drive',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buffer_dist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=24140.2) 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ox.save_graphml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(G, '</a:t>
            </a:r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raw/private/</a:t>
            </a:r>
            <a:b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Illinois_Network.graphml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0C58E1B-5E3F-1F2F-BA36-8ABB8582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45BC1E7-298E-7826-BC91-65C26AA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5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</a:t>
            </a:r>
            <a:r>
              <a:rPr lang="en-US" i="1" dirty="0"/>
              <a:t> </a:t>
            </a:r>
            <a:r>
              <a:rPr lang="en-US" dirty="0"/>
              <a:t>R&amp;R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Adopting reproducible research practices </a:t>
            </a:r>
          </a:p>
          <a:p>
            <a:r>
              <a:rPr lang="en-US" dirty="0"/>
              <a:t>Conducting reproduction / replication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6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47699"/>
            <a:ext cx="2933890" cy="234711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26591" y="1828800"/>
            <a:ext cx="6155140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Adopting a new technology to manage your scholarship may seem daunting…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Are there any specific ways you want to integrate Git version control into your scholarship?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Are there specific reasons that you wish you had already adopted Git in the past?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Any concerns or misgivings?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92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42641" cy="43513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Have you seen the original paper for our example reproduction study?</a:t>
            </a:r>
          </a:p>
          <a:p>
            <a:r>
              <a:rPr lang="en-US" dirty="0"/>
              <a:t>Chakraborty, J. 2021. Social inequities in the distribution of COVID-19: An intra-categorical analysis of people with disabilities in the U.S. </a:t>
            </a:r>
            <a:r>
              <a:rPr lang="en-US" i="1" dirty="0"/>
              <a:t>Disability and Health Journal</a:t>
            </a:r>
            <a:r>
              <a:rPr lang="en-US" dirty="0"/>
              <a:t> 14 (1):101007.</a:t>
            </a:r>
            <a:br>
              <a:rPr lang="en-US" dirty="0"/>
            </a:br>
            <a:r>
              <a:rPr lang="en-US" sz="1900" dirty="0">
                <a:hlinkClick r:id="rId2"/>
              </a:rPr>
              <a:t>doi.org/10.1016/j.dhjo.2020.101007</a:t>
            </a:r>
            <a:r>
              <a:rPr lang="en-US" sz="1900" dirty="0"/>
              <a:t> </a:t>
            </a:r>
          </a:p>
          <a:p>
            <a:endParaRPr lang="en-US" dirty="0"/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047" b="11631"/>
          <a:stretch/>
        </p:blipFill>
        <p:spPr>
          <a:xfrm>
            <a:off x="5612378" y="1955065"/>
            <a:ext cx="5044794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9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III: Plan and Register a Reproduction / Replication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88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01CD-E5FC-525A-966C-AB17E5AA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Reproduction study worked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57CAB-C9A8-7C1F-0C6B-D26DAC89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CFD08-8B8B-FA2B-FF1C-A136F96B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4B066-AC54-ABED-7374-982D2702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8" y="1828801"/>
            <a:ext cx="3425588" cy="39851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Chakraborty, J. 2021. Social inequities in the distribution of COVID-19: An intra-categorical analysis of people with disabilities in the U.S. </a:t>
            </a:r>
            <a:r>
              <a:rPr lang="en-US" i="1" dirty="0"/>
              <a:t>Disability and Health Journal</a:t>
            </a:r>
            <a:r>
              <a:rPr lang="en-US" dirty="0"/>
              <a:t> 14 (1):101007.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FFAB0-4F6F-BC4F-8C35-A1F2B7CDF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4" y="1828800"/>
            <a:ext cx="6335544" cy="39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17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Planning &amp; Registration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Challenge: P-hacking, Research File Drawer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96" y="2499359"/>
            <a:ext cx="5338058" cy="3607829"/>
          </a:xfrm>
          <a:prstGeom prst="rect">
            <a:avLst/>
          </a:prstGeom>
        </p:spPr>
      </p:pic>
      <p:pic>
        <p:nvPicPr>
          <p:cNvPr id="7" name="Picture 6" descr="Cabinet Data File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03142" y="1828800"/>
            <a:ext cx="2471894" cy="2008414"/>
          </a:xfrm>
          <a:prstGeom prst="rect">
            <a:avLst/>
          </a:prstGeom>
        </p:spPr>
      </p:pic>
      <p:pic>
        <p:nvPicPr>
          <p:cNvPr id="8" name="Picture 7" descr="Free Stock Photo 5399 Waste paper in a bin | freeimageslive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3" y="3439367"/>
            <a:ext cx="3731926" cy="28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3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Pre-analysis Plan Registration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32556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https://doi.org/10.17605/OSF.IO/S5MTQ</a:t>
            </a:r>
            <a:r>
              <a:rPr lang="en-US" dirty="0"/>
              <a:t>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A16F9-8408-34C2-37D8-18FF5089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13" y="2515047"/>
            <a:ext cx="9438997" cy="39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42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OSF Pre-analysis Plan Registration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Log in with ORCID</a:t>
            </a:r>
          </a:p>
          <a:p>
            <a:r>
              <a:rPr lang="en-US" dirty="0"/>
              <a:t>Create a project (public or private)</a:t>
            </a:r>
          </a:p>
          <a:p>
            <a:r>
              <a:rPr lang="en-US" dirty="0"/>
              <a:t>Link to GitHub repository (Add-ons </a:t>
            </a:r>
            <a:r>
              <a:rPr lang="en-US" dirty="0">
                <a:sym typeface="Wingdings" panose="05000000000000000000" pitchFamily="2" charset="2"/>
              </a:rPr>
              <a:t> GitHub)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hlinkClick r:id="rId2"/>
              </a:rPr>
              <a:t>https://help.osf.io/article/211-connect-github-to-a-project</a:t>
            </a:r>
            <a:r>
              <a:rPr lang="en-US" dirty="0"/>
              <a:t> </a:t>
            </a:r>
          </a:p>
          <a:p>
            <a:r>
              <a:rPr lang="en-US" dirty="0"/>
              <a:t>Go to Registrations </a:t>
            </a:r>
            <a:r>
              <a:rPr lang="en-US" dirty="0">
                <a:sym typeface="Wingdings" panose="05000000000000000000" pitchFamily="2" charset="2"/>
              </a:rPr>
              <a:t> New Registration</a:t>
            </a:r>
            <a:endParaRPr lang="en-US" dirty="0"/>
          </a:p>
          <a:p>
            <a:pPr lvl="1"/>
            <a:r>
              <a:rPr lang="en-US" dirty="0"/>
              <a:t>Title, Description, Contributors, Category (procedure, project), License (BSD 3-Clause)</a:t>
            </a:r>
          </a:p>
          <a:p>
            <a:r>
              <a:rPr lang="en-US" dirty="0"/>
              <a:t>Will be archived &amp; appear under “registrations”</a:t>
            </a:r>
          </a:p>
          <a:p>
            <a:r>
              <a:rPr lang="en-US" dirty="0"/>
              <a:t>Can be embargoed, but not retracted or changed.</a:t>
            </a:r>
          </a:p>
          <a:p>
            <a:r>
              <a:rPr lang="en-US" dirty="0"/>
              <a:t>Generate DOI for any public OSF project or project component</a:t>
            </a:r>
          </a:p>
        </p:txBody>
      </p:sp>
    </p:spTree>
    <p:extLst>
      <p:ext uri="{BB962C8B-B14F-4D97-AF65-F5344CB8AC3E}">
        <p14:creationId xmlns:p14="http://schemas.microsoft.com/office/powerpoint/2010/main" val="1473114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C6A8-ED2E-B9CE-3BCF-79D74684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R&amp;R Pre-Analysis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49C23-FA96-984C-01C2-43AAE0D4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70933-4424-996D-A0AD-F9051800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BBEC1-1CF4-0A53-DC5C-B85E8220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Original Study Information</a:t>
            </a:r>
          </a:p>
          <a:p>
            <a:pPr lvl="1"/>
            <a:r>
              <a:rPr lang="en-US" dirty="0"/>
              <a:t>Abstract</a:t>
            </a:r>
          </a:p>
          <a:p>
            <a:pPr lvl="1"/>
            <a:r>
              <a:rPr lang="en-US" dirty="0"/>
              <a:t>Geographic extent</a:t>
            </a:r>
          </a:p>
          <a:p>
            <a:pPr lvl="1"/>
            <a:r>
              <a:rPr lang="en-US" dirty="0"/>
              <a:t>Spatial Support</a:t>
            </a:r>
          </a:p>
          <a:p>
            <a:pPr lvl="1"/>
            <a:r>
              <a:rPr lang="en-US" dirty="0"/>
              <a:t>Data sources &amp; their availability</a:t>
            </a:r>
          </a:p>
          <a:p>
            <a:r>
              <a:rPr lang="en-US" dirty="0"/>
              <a:t>Analytical Plan</a:t>
            </a:r>
          </a:p>
          <a:p>
            <a:pPr lvl="1"/>
            <a:r>
              <a:rPr lang="en-US" dirty="0"/>
              <a:t>Original Data Sampling</a:t>
            </a:r>
          </a:p>
          <a:p>
            <a:pPr lvl="1"/>
            <a:r>
              <a:rPr lang="en-US" dirty="0"/>
              <a:t>Secondary Data</a:t>
            </a:r>
          </a:p>
          <a:p>
            <a:pPr lvl="1"/>
            <a:r>
              <a:rPr lang="en-US" dirty="0"/>
              <a:t>Variables, including attribute or geographic transformations</a:t>
            </a:r>
          </a:p>
          <a:p>
            <a:pPr lvl="1"/>
            <a:r>
              <a:rPr lang="en-US" dirty="0"/>
              <a:t>Analytical specification (e.g. statistical model parameters)</a:t>
            </a:r>
          </a:p>
          <a:p>
            <a:pPr lvl="1"/>
            <a:r>
              <a:rPr lang="en-US" dirty="0"/>
              <a:t>Inference criteria, results &amp; robustness</a:t>
            </a:r>
          </a:p>
          <a:p>
            <a:r>
              <a:rPr lang="en-US" dirty="0"/>
              <a:t>Protocol &amp; any planned differences from original study</a:t>
            </a:r>
          </a:p>
        </p:txBody>
      </p:sp>
    </p:spTree>
    <p:extLst>
      <p:ext uri="{BB962C8B-B14F-4D97-AF65-F5344CB8AC3E}">
        <p14:creationId xmlns:p14="http://schemas.microsoft.com/office/powerpoint/2010/main" val="3998970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Close reading of paper, highlighting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Data Sources / Inputs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Methodology and Data Processing / Methods / Tools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Intermediary and Final Results / Outputs</a:t>
            </a:r>
          </a:p>
          <a:p>
            <a:pPr>
              <a:lnSpc>
                <a:spcPct val="130000"/>
              </a:lnSpc>
            </a:pPr>
            <a:r>
              <a:rPr lang="en-US" dirty="0"/>
              <a:t>Research data sources &amp; metadata </a:t>
            </a:r>
            <a:r>
              <a:rPr lang="en-US" i="1" dirty="0"/>
              <a:t>without viewing data directly</a:t>
            </a:r>
          </a:p>
          <a:p>
            <a:pPr>
              <a:lnSpc>
                <a:spcPct val="130000"/>
              </a:lnSpc>
            </a:pPr>
            <a:r>
              <a:rPr lang="en-US" dirty="0"/>
              <a:t>Research / review unfamiliar methods, especially assumptions, inputs, parameters, outputs</a:t>
            </a:r>
          </a:p>
        </p:txBody>
      </p:sp>
    </p:spTree>
    <p:extLst>
      <p:ext uri="{BB962C8B-B14F-4D97-AF65-F5344CB8AC3E}">
        <p14:creationId xmlns:p14="http://schemas.microsoft.com/office/powerpoint/2010/main" val="2205697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4FF2-7452-6540-3BFF-DE1DE837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666226" cy="1600197"/>
          </a:xfrm>
        </p:spPr>
        <p:txBody>
          <a:bodyPr/>
          <a:lstStyle/>
          <a:p>
            <a:r>
              <a:rPr lang="en-US" dirty="0"/>
              <a:t>Workflow Diagram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1C95D2E3-7ACC-6DF0-83CD-A27095FC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49" y="966576"/>
            <a:ext cx="7417583" cy="53342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5B7254-A799-3373-45F8-4B59F708F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51880"/>
            <a:ext cx="2256794" cy="3920319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Circular data layers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Rectangular processes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Interactive activity /w notecards &amp; cutout figures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9681F-3D96-62CA-C48F-EE147EA9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09A9E-DECA-BDC0-7C38-370B93B5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5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R&amp;R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015189" cy="4351337"/>
          </a:xfrm>
        </p:spPr>
        <p:txBody>
          <a:bodyPr>
            <a:normAutofit/>
          </a:bodyPr>
          <a:lstStyle/>
          <a:p>
            <a:r>
              <a:rPr lang="en-US" dirty="0"/>
              <a:t>Teaching competencies for practicing reproducible research</a:t>
            </a:r>
          </a:p>
          <a:p>
            <a:r>
              <a:rPr lang="en-US" dirty="0"/>
              <a:t>Conducting reproduction and replication studies with students in…</a:t>
            </a:r>
          </a:p>
          <a:p>
            <a:pPr lvl="1"/>
            <a:r>
              <a:rPr lang="en-US" dirty="0"/>
              <a:t>Methods courses</a:t>
            </a:r>
          </a:p>
          <a:p>
            <a:pPr lvl="1"/>
            <a:r>
              <a:rPr lang="en-US" dirty="0"/>
              <a:t>Independent or small groups</a:t>
            </a:r>
          </a:p>
          <a:p>
            <a:pPr lvl="1"/>
            <a:r>
              <a:rPr lang="en-US" dirty="0"/>
              <a:t>Research assistantships</a:t>
            </a:r>
          </a:p>
          <a:p>
            <a:r>
              <a:rPr lang="en-US" dirty="0"/>
              <a:t>Teaching geographic concepts and methods through reproduction and replication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45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DE95FD-757F-03AF-0E7D-A523D1FE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168BB-0967-A60C-9FF4-36BCB306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4D99B-1730-C046-D1C3-A72386E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8EDE56-64DC-6E33-17D8-275ED366E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each paragraph of the research paper</a:t>
            </a:r>
          </a:p>
          <a:p>
            <a:r>
              <a:rPr lang="en-US" dirty="0"/>
              <a:t>Annotate the workflow diagram, indicating which paragraphs of the paper contain information about that analytical step or data source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why computational notebooks are valuable for reproducibility– interweave narrative and code!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Spatial Scan Statistic: </a:t>
            </a:r>
            <a:br>
              <a:rPr lang="en-US" dirty="0"/>
            </a:br>
            <a:r>
              <a:rPr lang="en-US" dirty="0" err="1"/>
              <a:t>SaTScan</a:t>
            </a:r>
            <a:r>
              <a:rPr lang="en-US" dirty="0"/>
              <a:t> &amp; </a:t>
            </a:r>
            <a:r>
              <a:rPr lang="en-US" dirty="0" err="1"/>
              <a:t>SpatialEpi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68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Free</a:t>
            </a:r>
          </a:p>
          <a:p>
            <a:r>
              <a:rPr lang="en-US" dirty="0"/>
              <a:t>Not open source</a:t>
            </a:r>
          </a:p>
          <a:p>
            <a:r>
              <a:rPr lang="en-US" dirty="0"/>
              <a:t>Requires three input files and many parameters</a:t>
            </a:r>
          </a:p>
          <a:p>
            <a:r>
              <a:rPr lang="en-US" dirty="0">
                <a:hlinkClick r:id="rId2"/>
              </a:rPr>
              <a:t>https://www.satscan.org</a:t>
            </a:r>
            <a:r>
              <a:rPr lang="en-US" dirty="0"/>
              <a:t> </a:t>
            </a:r>
          </a:p>
          <a:p>
            <a:r>
              <a:rPr lang="en-US" dirty="0"/>
              <a:t>Reproducible?</a:t>
            </a:r>
          </a:p>
          <a:p>
            <a:pPr lvl="1"/>
            <a:r>
              <a:rPr lang="en-US" dirty="0"/>
              <a:t>Requires manual use of multiple programs or…</a:t>
            </a:r>
          </a:p>
          <a:p>
            <a:pPr lvl="1"/>
            <a:r>
              <a:rPr lang="en-US" dirty="0"/>
              <a:t>Requires separate installation of </a:t>
            </a:r>
            <a:r>
              <a:rPr lang="en-US" dirty="0" err="1"/>
              <a:t>SaTScan</a:t>
            </a:r>
            <a:r>
              <a:rPr lang="en-US" dirty="0"/>
              <a:t> and system-specific commands from within R</a:t>
            </a:r>
          </a:p>
          <a:p>
            <a:r>
              <a:rPr lang="en-US" sz="1800" dirty="0" err="1"/>
              <a:t>SaTScan</a:t>
            </a:r>
            <a:r>
              <a:rPr lang="en-US" sz="1800" dirty="0"/>
              <a:t>™ is a trademark of Martin </a:t>
            </a:r>
            <a:r>
              <a:rPr lang="en-US" sz="1800" dirty="0" err="1"/>
              <a:t>Kulldorff</a:t>
            </a:r>
            <a:r>
              <a:rPr lang="en-US" sz="1800" dirty="0"/>
              <a:t>. The </a:t>
            </a:r>
            <a:r>
              <a:rPr lang="en-US" sz="1800" dirty="0" err="1"/>
              <a:t>SaTScan</a:t>
            </a:r>
            <a:r>
              <a:rPr lang="en-US" sz="1800" dirty="0"/>
              <a:t>™ software was developed under the joint auspices of (</a:t>
            </a:r>
            <a:r>
              <a:rPr lang="en-US" sz="1800" dirty="0" err="1"/>
              <a:t>i</a:t>
            </a:r>
            <a:r>
              <a:rPr lang="en-US" sz="1800" dirty="0"/>
              <a:t>) Martin </a:t>
            </a:r>
            <a:r>
              <a:rPr lang="en-US" sz="1800" dirty="0" err="1"/>
              <a:t>Kulldorff</a:t>
            </a:r>
            <a:r>
              <a:rPr lang="en-US" sz="1800" dirty="0"/>
              <a:t>, (ii) the National Cancer Institute, and (iii) the New York City Department of Health and Mental Hygiene.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79" y="1028541"/>
            <a:ext cx="44672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03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Input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827" y="1513702"/>
            <a:ext cx="6026298" cy="49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2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394" y="1691322"/>
            <a:ext cx="6896789" cy="45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60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Advanced Options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data for temporal extent</a:t>
            </a:r>
          </a:p>
          <a:p>
            <a:r>
              <a:rPr lang="en-US" dirty="0"/>
              <a:t>Check data for geographic extent</a:t>
            </a:r>
          </a:p>
          <a:p>
            <a:r>
              <a:rPr lang="en-US" dirty="0"/>
              <a:t>Define non-Euclidean spatial neighbors</a:t>
            </a:r>
          </a:p>
          <a:p>
            <a:r>
              <a:rPr lang="en-US" dirty="0"/>
              <a:t>Use network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44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Estimating Equations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45284-46C9-088F-5B4D-D17DFCE74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 inferential: approximate relationships</a:t>
            </a:r>
          </a:p>
          <a:p>
            <a:r>
              <a:rPr lang="en-US" dirty="0"/>
              <a:t>Extension of GLM commonly applied to longitudinal panel data to account for dependency in a panel subject’s data over time</a:t>
            </a:r>
          </a:p>
          <a:p>
            <a:r>
              <a:rPr lang="en-US" dirty="0"/>
              <a:t>Assumes </a:t>
            </a:r>
            <a:r>
              <a:rPr lang="en-US" i="1" dirty="0"/>
              <a:t>correlation</a:t>
            </a:r>
            <a:r>
              <a:rPr lang="en-US" dirty="0"/>
              <a:t> within clusters and </a:t>
            </a:r>
            <a:r>
              <a:rPr lang="en-US" i="1" dirty="0"/>
              <a:t>independence</a:t>
            </a:r>
            <a:r>
              <a:rPr lang="en-US" dirty="0"/>
              <a:t> between clusters</a:t>
            </a:r>
          </a:p>
          <a:p>
            <a:r>
              <a:rPr lang="en-US" dirty="0"/>
              <a:t>Model Specification</a:t>
            </a:r>
          </a:p>
          <a:p>
            <a:pPr lvl="1"/>
            <a:r>
              <a:rPr lang="en-US" dirty="0"/>
              <a:t>Intra-cluster dependency matrix</a:t>
            </a:r>
          </a:p>
          <a:p>
            <a:pPr lvl="1"/>
            <a:r>
              <a:rPr lang="en-US" dirty="0"/>
              <a:t>Distribution</a:t>
            </a:r>
          </a:p>
          <a:p>
            <a:pPr lvl="1"/>
            <a:r>
              <a:rPr lang="en-US" dirty="0"/>
              <a:t>Link function</a:t>
            </a:r>
          </a:p>
        </p:txBody>
      </p:sp>
    </p:spTree>
    <p:extLst>
      <p:ext uri="{BB962C8B-B14F-4D97-AF65-F5344CB8AC3E}">
        <p14:creationId xmlns:p14="http://schemas.microsoft.com/office/powerpoint/2010/main" val="9294854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This paper is very precise and clear… but…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we already learned more from researching its data sources and planning a workflow? What?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you notice any errors or missing information? If you were peer reviewing this study or planning to reproduce it, what more would you want to know?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you developed any concerns about he study?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10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Pre-analysis plans and workflows are intended to increase transparency and keep researchers honest…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Does the “spatial is special” phrase apply here? Are there ways in which spatial data and spatial analysis require additional attention to detail and scrutiny if pre-analysis planning is to support enhanced replicability?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7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42641" cy="4351337"/>
          </a:xfrm>
        </p:spPr>
        <p:txBody>
          <a:bodyPr>
            <a:normAutofit/>
          </a:bodyPr>
          <a:lstStyle/>
          <a:p>
            <a:r>
              <a:rPr lang="en-US" dirty="0"/>
              <a:t>Do you have a Census API key?</a:t>
            </a:r>
          </a:p>
          <a:p>
            <a:r>
              <a:rPr lang="en-US" dirty="0"/>
              <a:t>Have you already installed the latest versions of R and RStudio?</a:t>
            </a:r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47" b="11631"/>
          <a:stretch/>
        </p:blipFill>
        <p:spPr>
          <a:xfrm>
            <a:off x="5612378" y="1955065"/>
            <a:ext cx="5044794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2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Seminar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of R&amp;R in Human-Environment and Geographical Sciences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Research compendium in Git /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Plan and register a reproduction / replication study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a computational notebook in </a:t>
            </a:r>
            <a:r>
              <a:rPr lang="en-US" dirty="0" err="1"/>
              <a:t>Rstudio</a:t>
            </a:r>
            <a:r>
              <a:rPr lang="en-US" dirty="0"/>
              <a:t> / R Markdown</a:t>
            </a:r>
          </a:p>
          <a:p>
            <a:r>
              <a:rPr lang="en-US" dirty="0"/>
              <a:t>Share &amp; discuss experience &amp; vision for R&amp;R</a:t>
            </a:r>
          </a:p>
          <a:p>
            <a:r>
              <a:rPr lang="en-US" dirty="0"/>
              <a:t>We welcome feedback on all materials shared today! Email, </a:t>
            </a:r>
            <a:r>
              <a:rPr lang="en-US" dirty="0" err="1"/>
              <a:t>Github</a:t>
            </a:r>
            <a:r>
              <a:rPr lang="en-US" dirty="0"/>
              <a:t> Issue, or Pull Request!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55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EFB0-A009-A790-A304-483EC58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IV: Execute a computational notebook in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F224-66F8-3D3F-310D-2C742124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AB366-08DC-C42F-D9AF-ABAA1883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B0710-19FF-AF98-CBBE-D4E338C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9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: GUI for 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81627F-4B19-4E30-74FB-74F58E061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1479758"/>
            <a:ext cx="8936736" cy="50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9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Markdown Computational Notebook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706295-ACFF-4D87-DE0C-F15EAB8FF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61" y="1564474"/>
            <a:ext cx="7935144" cy="51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924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53BC-5768-394D-0323-0D56D32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D602EE-22A7-0897-0B27-8796B564A3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filter and join </a:t>
            </a:r>
            <a:r>
              <a:rPr lang="en-US" b="1" dirty="0" err="1"/>
              <a:t>acs</a:t>
            </a:r>
            <a:r>
              <a:rPr lang="en-US" b="1" dirty="0"/>
              <a:t> data code block</a:t>
            </a:r>
          </a:p>
          <a:p>
            <a:r>
              <a:rPr lang="en-US" b="1" dirty="0"/>
              <a:t>#</a:t>
            </a:r>
            <a:r>
              <a:rPr lang="en-US" dirty="0"/>
              <a:t> Remove Alaska, Hawaii &amp; Puerto Rico</a:t>
            </a:r>
          </a:p>
          <a:p>
            <a:r>
              <a:rPr lang="en-US" dirty="0" err="1"/>
              <a:t>acs</a:t>
            </a:r>
            <a:r>
              <a:rPr lang="en-US" dirty="0"/>
              <a:t> </a:t>
            </a:r>
            <a:r>
              <a:rPr lang="en-US" b="1" dirty="0"/>
              <a:t>&lt;-</a:t>
            </a:r>
            <a:r>
              <a:rPr lang="en-US" dirty="0"/>
              <a:t> filter(</a:t>
            </a:r>
            <a:r>
              <a:rPr lang="en-US" dirty="0" err="1"/>
              <a:t>acs</a:t>
            </a:r>
            <a:r>
              <a:rPr lang="en-US" dirty="0"/>
              <a:t>, !STATEFP %in% c("02", "15", "72"))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# Join poverty data to disability data</a:t>
            </a:r>
          </a:p>
          <a:p>
            <a:r>
              <a:rPr lang="en-US" dirty="0" err="1"/>
              <a:t>acs</a:t>
            </a:r>
            <a:r>
              <a:rPr lang="en-US" dirty="0"/>
              <a:t> &lt;- </a:t>
            </a:r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acs</a:t>
            </a:r>
            <a:r>
              <a:rPr lang="en-US" dirty="0"/>
              <a:t>, </a:t>
            </a:r>
            <a:r>
              <a:rPr lang="en-US" dirty="0" err="1"/>
              <a:t>acs_pov</a:t>
            </a:r>
            <a:r>
              <a:rPr lang="en-US" dirty="0"/>
              <a:t>, by = "GEOID")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8DD7F8-57EC-3F33-3C00-3D8B5442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3550722"/>
            <a:ext cx="4480560" cy="2629415"/>
          </a:xfrm>
        </p:spPr>
        <p:txBody>
          <a:bodyPr>
            <a:normAutofit/>
          </a:bodyPr>
          <a:lstStyle/>
          <a:p>
            <a:r>
              <a:rPr lang="en-US" b="1" dirty="0"/>
              <a:t>Alternative with %&gt;% piping</a:t>
            </a:r>
          </a:p>
          <a:p>
            <a:r>
              <a:rPr lang="en-US" dirty="0" err="1"/>
              <a:t>acs</a:t>
            </a:r>
            <a:r>
              <a:rPr lang="en-US" dirty="0"/>
              <a:t> &lt;- </a:t>
            </a:r>
            <a:r>
              <a:rPr lang="en-US" dirty="0" err="1"/>
              <a:t>acs</a:t>
            </a:r>
            <a:r>
              <a:rPr lang="en-US" dirty="0"/>
              <a:t> %&gt;%</a:t>
            </a:r>
          </a:p>
          <a:p>
            <a:r>
              <a:rPr lang="en-US" dirty="0"/>
              <a:t>   filter(!STATEFP %in% c("02", "15", "72") %&gt;%</a:t>
            </a:r>
          </a:p>
          <a:p>
            <a:r>
              <a:rPr lang="en-US" dirty="0"/>
              <a:t>   </a:t>
            </a:r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acs_pov</a:t>
            </a:r>
            <a:r>
              <a:rPr lang="en-US" dirty="0"/>
              <a:t>, by = “GEOID”)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40234-1E50-EA46-9A0B-B15B7CEE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4CAED-8EA6-2653-4310-3B7DF8A0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87D34-27CD-C3F0-762F-31AB553B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691322"/>
            <a:ext cx="47148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7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/ R Markdown Practices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691323"/>
            <a:ext cx="9435720" cy="468572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open project in root directory of compendium to begin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load and install packages automatically (see our setup code block)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record the processing environment (see our setup code block)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use the </a:t>
            </a:r>
            <a:r>
              <a:rPr lang="en-US" b="1" dirty="0"/>
              <a:t>here</a:t>
            </a:r>
            <a:r>
              <a:rPr lang="en-US" dirty="0"/>
              <a:t> package for relative path names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write code in </a:t>
            </a:r>
            <a:r>
              <a:rPr lang="en-US" dirty="0" err="1"/>
              <a:t>Rmarkdown</a:t>
            </a:r>
            <a:r>
              <a:rPr lang="en-US" dirty="0"/>
              <a:t> or R scripts, not the console!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API keys, passwords in local environment or scratch directory that is not version-tracked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use discrete code chunks that view &amp; check results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Start with code to download data directly or through API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data so that code can run without downloading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important inputs and results as individual objects in .</a:t>
            </a:r>
            <a:r>
              <a:rPr lang="en-US" dirty="0" err="1"/>
              <a:t>rds</a:t>
            </a:r>
            <a:r>
              <a:rPr lang="en-US" dirty="0"/>
              <a:t> files:</a:t>
            </a:r>
            <a:br>
              <a:rPr lang="en-US" dirty="0"/>
            </a:br>
            <a:r>
              <a:rPr lang="en-US" dirty="0"/>
              <a:t>Do not rely on the .</a:t>
            </a:r>
            <a:r>
              <a:rPr lang="en-US" dirty="0" err="1"/>
              <a:t>RData</a:t>
            </a:r>
            <a:r>
              <a:rPr lang="en-US" dirty="0"/>
              <a:t> file or objects stored in the environment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figures with code, not manually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b="1" dirty="0" err="1"/>
              <a:t>tidyverse</a:t>
            </a:r>
            <a:r>
              <a:rPr lang="en-US" dirty="0"/>
              <a:t> style guide &amp; helper functions for legible code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b="1" dirty="0"/>
              <a:t>Knit</a:t>
            </a:r>
            <a:r>
              <a:rPr lang="en-US" dirty="0"/>
              <a:t> </a:t>
            </a:r>
            <a:r>
              <a:rPr lang="en-US" dirty="0" err="1"/>
              <a:t>Rmarkdown</a:t>
            </a:r>
            <a:r>
              <a:rPr lang="en-US" dirty="0"/>
              <a:t> into PDF with LaTeX</a:t>
            </a:r>
          </a:p>
        </p:txBody>
      </p:sp>
    </p:spTree>
    <p:extLst>
      <p:ext uri="{BB962C8B-B14F-4D97-AF65-F5344CB8AC3E}">
        <p14:creationId xmlns:p14="http://schemas.microsoft.com/office/powerpoint/2010/main" val="913370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28B1F-02C1-AF82-2EB6-0268B43F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700">
                <a:solidFill>
                  <a:srgbClr val="FFFFFF"/>
                </a:solidFill>
              </a:rPr>
              <a:t>Comparing GEE Results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EA82C2-AA0E-169C-5B42-4098F4CEC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8"/>
          <a:stretch/>
        </p:blipFill>
        <p:spPr>
          <a:xfrm>
            <a:off x="924375" y="688244"/>
            <a:ext cx="6610281" cy="54750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B88BB-B914-EDF0-8991-A3F8F83C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A6A6A6"/>
                </a:solidFill>
                <a:latin typeface="+mn-lt"/>
                <a:ea typeface="+mn-ea"/>
                <a:cs typeface="+mn-cs"/>
              </a:rPr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B355F-3800-22AB-A88F-65CC0591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81D5A7C-6207-499C-AB20-37C4B4B2E810}" type="slidenum">
              <a:rPr lang="en-US">
                <a:solidFill>
                  <a:srgbClr val="A6A6A6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75</a:t>
            </a:fld>
            <a:endParaRPr lang="en-US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338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Reproduction Report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Append three sections to the pre-registered analysis plan</a:t>
            </a:r>
          </a:p>
          <a:p>
            <a:pPr lvl="1"/>
            <a:r>
              <a:rPr lang="en-US" sz="2200" dirty="0"/>
              <a:t>Results</a:t>
            </a:r>
          </a:p>
          <a:p>
            <a:pPr lvl="1"/>
            <a:r>
              <a:rPr lang="en-US" sz="2200" dirty="0"/>
              <a:t>Unplanned Deviations</a:t>
            </a:r>
          </a:p>
          <a:p>
            <a:pPr lvl="2"/>
            <a:r>
              <a:rPr lang="en-US" sz="2000" dirty="0"/>
              <a:t>Did you noticed any deviations from the research plan in the R Markdown notebook?</a:t>
            </a:r>
          </a:p>
          <a:p>
            <a:pPr lvl="1"/>
            <a:r>
              <a:rPr lang="en-US" sz="2200" dirty="0"/>
              <a:t>Discussion</a:t>
            </a:r>
          </a:p>
          <a:p>
            <a:pPr lvl="2"/>
            <a:r>
              <a:rPr lang="en-US" sz="2000" dirty="0"/>
              <a:t>Was this reproduction an exact success? Approximate success? Failure?</a:t>
            </a:r>
          </a:p>
          <a:p>
            <a:pPr lvl="2"/>
            <a:r>
              <a:rPr lang="en-US" sz="2000" dirty="0"/>
              <a:t>Why?</a:t>
            </a:r>
          </a:p>
          <a:p>
            <a:pPr lvl="2"/>
            <a:endParaRPr lang="en-US" sz="2000" dirty="0"/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776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This paper is very precise and clear… but…</a:t>
            </a:r>
          </a:p>
          <a:p>
            <a:r>
              <a:rPr lang="en-US" sz="2400" dirty="0"/>
              <a:t>Have we learned anything about Chakraborty’s study that </a:t>
            </a:r>
            <a:r>
              <a:rPr lang="en-US" sz="2400" i="1" dirty="0"/>
              <a:t>we did not know</a:t>
            </a:r>
            <a:r>
              <a:rPr lang="en-US" sz="2400" dirty="0"/>
              <a:t> based on the paper? What?</a:t>
            </a:r>
          </a:p>
          <a:p>
            <a:r>
              <a:rPr lang="en-US" sz="2400" dirty="0"/>
              <a:t>Can you imagine ways in which the reproduction study could be replicated, reanalyzed, or extended?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4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3EB350-5CD4-EDA0-B796-AA7F9CDD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Reproduction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06D9-9731-4C3F-C123-FEC00ABF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B744E-2A25-5629-C3FF-073D1B59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1326C64-E1A0-73B4-8E20-5A1B43350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202104"/>
              </p:ext>
            </p:extLst>
          </p:nvPr>
        </p:nvGraphicFramePr>
        <p:xfrm>
          <a:off x="1920431" y="1923287"/>
          <a:ext cx="7686865" cy="4096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8287">
                  <a:extLst>
                    <a:ext uri="{9D8B030D-6E8A-4147-A177-3AD203B41FA5}">
                      <a16:colId xmlns:a16="http://schemas.microsoft.com/office/drawing/2014/main" val="2506318435"/>
                    </a:ext>
                  </a:extLst>
                </a:gridCol>
                <a:gridCol w="3094289">
                  <a:extLst>
                    <a:ext uri="{9D8B030D-6E8A-4147-A177-3AD203B41FA5}">
                      <a16:colId xmlns:a16="http://schemas.microsoft.com/office/drawing/2014/main" val="3000939811"/>
                    </a:ext>
                  </a:extLst>
                </a:gridCol>
                <a:gridCol w="3094289">
                  <a:extLst>
                    <a:ext uri="{9D8B030D-6E8A-4147-A177-3AD203B41FA5}">
                      <a16:colId xmlns:a16="http://schemas.microsoft.com/office/drawing/2014/main" val="1608059136"/>
                    </a:ext>
                  </a:extLst>
                </a:gridCol>
              </a:tblGrid>
              <a:tr h="105061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Varied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02423"/>
                  </a:ext>
                </a:extLst>
              </a:tr>
              <a:tr h="15229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Reproduction (Verification)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Reanalysis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96389"/>
                  </a:ext>
                </a:extLst>
              </a:tr>
              <a:tr h="15229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Different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(Direct) Replication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Extension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16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14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Is there a future for R&amp;R in human-environment and geographical sciences for you?</a:t>
            </a:r>
          </a:p>
          <a:p>
            <a:pPr lvl="1"/>
            <a:r>
              <a:rPr lang="en-US" sz="2200" dirty="0"/>
              <a:t>Are there specific ways you can imagine benefitting from R&amp;R practices into your ongoing and future scholarly activity?</a:t>
            </a:r>
          </a:p>
          <a:p>
            <a:pPr lvl="1"/>
            <a:r>
              <a:rPr lang="en-US" sz="2200" dirty="0"/>
              <a:t>Are there specific barriers to adopting R&amp;R practices into your ongoing and future scholarly activity?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Assess reproducible research practices in the geographical sciences and identify barriers to reproducibility.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the credibility and generalizability of recent high-impact HEGS research by conducting reproductions and replications.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Establish and evaluate a pedagogy that uses reproductions and replications to improve student learning and STEM competencies.</a:t>
            </a:r>
          </a:p>
        </p:txBody>
      </p:sp>
    </p:spTree>
    <p:extLst>
      <p:ext uri="{BB962C8B-B14F-4D97-AF65-F5344CB8AC3E}">
        <p14:creationId xmlns:p14="http://schemas.microsoft.com/office/powerpoint/2010/main" val="891577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385299" y="1820863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If we can work out R&amp;R in geography, can you envision ways in which geography could contribute to other sciences or to convergent / interdisciplinary research?</a:t>
            </a:r>
          </a:p>
          <a:p>
            <a:r>
              <a:rPr lang="en-US" sz="2400" dirty="0"/>
              <a:t>Interest in trying a reproduction or replication project in a course you are teaching?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76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Appreciation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National Science Foundation</a:t>
            </a:r>
          </a:p>
          <a:p>
            <a:r>
              <a:rPr lang="en-US" dirty="0"/>
              <a:t>UCGIS</a:t>
            </a:r>
          </a:p>
          <a:p>
            <a:r>
              <a:rPr lang="en-US" dirty="0" err="1"/>
              <a:t>Jayit</a:t>
            </a:r>
            <a:r>
              <a:rPr lang="en-US" dirty="0"/>
              <a:t> Chakraborty</a:t>
            </a:r>
          </a:p>
          <a:p>
            <a:r>
              <a:rPr lang="en-US" dirty="0"/>
              <a:t>Peter Kedron</a:t>
            </a:r>
          </a:p>
          <a:p>
            <a:r>
              <a:rPr lang="en-US" dirty="0"/>
              <a:t>Research Assistants &amp; Independent Studies: Kufre Udoh, Derrick Burt, Sarah Bardin, Drew An-Pham, Emily Zhou, Maddie Tango</a:t>
            </a:r>
          </a:p>
          <a:p>
            <a:r>
              <a:rPr lang="en-US" sz="2400"/>
              <a:t>We </a:t>
            </a:r>
            <a:r>
              <a:rPr lang="en-US" sz="2400" dirty="0"/>
              <a:t>welcome feedback on all materials shared today! Email, </a:t>
            </a:r>
            <a:r>
              <a:rPr lang="en-US" sz="2400" dirty="0" err="1"/>
              <a:t>Github</a:t>
            </a:r>
            <a:r>
              <a:rPr lang="en-US" sz="2400" dirty="0"/>
              <a:t> Issue, or Pull Request!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Curriculum: </a:t>
            </a:r>
            <a:r>
              <a:rPr lang="en-US" dirty="0">
                <a:hlinkClick r:id="rId2"/>
              </a:rPr>
              <a:t>https://gis4dev.github.io</a:t>
            </a:r>
            <a:r>
              <a:rPr lang="en-US" dirty="0"/>
              <a:t> </a:t>
            </a:r>
          </a:p>
          <a:p>
            <a:r>
              <a:rPr lang="en-US" dirty="0"/>
              <a:t>Seven reproduction / replication studies:</a:t>
            </a:r>
          </a:p>
          <a:p>
            <a:pPr lvl="1"/>
            <a:r>
              <a:rPr lang="en-US" dirty="0">
                <a:hlinkClick r:id="rId3"/>
              </a:rPr>
              <a:t>https://osf.io/c5a2r/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https://github.com/HEGSRR</a:t>
            </a:r>
            <a:r>
              <a:rPr lang="en-US" dirty="0"/>
              <a:t> </a:t>
            </a:r>
          </a:p>
          <a:p>
            <a:r>
              <a:rPr lang="en-US" dirty="0"/>
              <a:t>Kedron, P., and J. Holler. 2022. Replication and the search for the laws in the geographic sciences. </a:t>
            </a:r>
            <a:r>
              <a:rPr lang="en-US" i="1" dirty="0"/>
              <a:t>Annals of GIS</a:t>
            </a:r>
            <a:r>
              <a:rPr lang="en-US" dirty="0"/>
              <a:t> 28 (1):45–56.</a:t>
            </a:r>
          </a:p>
          <a:p>
            <a:r>
              <a:rPr lang="en-US" dirty="0"/>
              <a:t>A Replication of </a:t>
            </a:r>
            <a:r>
              <a:rPr lang="en-US" dirty="0" err="1"/>
              <a:t>Dimaggio</a:t>
            </a:r>
            <a:r>
              <a:rPr lang="en-US" dirty="0"/>
              <a:t> Et Al. (2020) in Phoenix, AZ.</a:t>
            </a:r>
          </a:p>
          <a:p>
            <a:pPr lvl="1"/>
            <a:r>
              <a:rPr lang="en-US" i="1" dirty="0"/>
              <a:t>Annals of Epidemiology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Moving Beyond Computation: Reproducing Geographical Analyses of COVID­19 to Assess and Improve the Validity of Research</a:t>
            </a:r>
          </a:p>
          <a:p>
            <a:pPr lvl="1"/>
            <a:r>
              <a:rPr lang="en-US" i="1" dirty="0">
                <a:effectLst/>
                <a:latin typeface="Times New Roman" panose="02020603050405020304" pitchFamily="18" charset="0"/>
              </a:rPr>
              <a:t>Geographical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463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1826</TotalTime>
  <Words>5749</Words>
  <Application>Microsoft Office PowerPoint</Application>
  <PresentationFormat>Widescreen</PresentationFormat>
  <Paragraphs>721</Paragraphs>
  <Slides>81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Century Schoolbook</vt:lpstr>
      <vt:lpstr>Courier New</vt:lpstr>
      <vt:lpstr>Times New Roman</vt:lpstr>
      <vt:lpstr>Wingdings 2</vt:lpstr>
      <vt:lpstr>View</vt:lpstr>
      <vt:lpstr>Practicing and Teaching Reproducibility and Replicability in the Human-Environment and Geographical Sciences</vt:lpstr>
      <vt:lpstr>Support</vt:lpstr>
      <vt:lpstr>Introductions</vt:lpstr>
      <vt:lpstr>Defining R&amp;R</vt:lpstr>
      <vt:lpstr>Practicing R&amp;R</vt:lpstr>
      <vt:lpstr>Teaching R&amp;R</vt:lpstr>
      <vt:lpstr>Today’s Seminar Objectives</vt:lpstr>
      <vt:lpstr>Our Research Objectives</vt:lpstr>
      <vt:lpstr>State of the Research</vt:lpstr>
      <vt:lpstr>Findings from Reproductions</vt:lpstr>
      <vt:lpstr>Part I: Overview of R&amp;R in HEGS</vt:lpstr>
      <vt:lpstr>Vignette: Spatial Accessibility in Illinois</vt:lpstr>
      <vt:lpstr>Reproduce studies with Jupyter Notebook on CyberGISX</vt:lpstr>
      <vt:lpstr>Derrick Burt Reproduces and Replicates</vt:lpstr>
      <vt:lpstr>January 2021: Kufre Udoh Reanalyzes</vt:lpstr>
      <vt:lpstr>Spring 2021: Reproduce with class</vt:lpstr>
      <vt:lpstr>Summer 2021: Derrick Burt Reanalyzes</vt:lpstr>
      <vt:lpstr>Successful computational reproduction</vt:lpstr>
      <vt:lpstr>Reproducibility &amp; Replicability in the Geographical Sciences</vt:lpstr>
      <vt:lpstr>Science</vt:lpstr>
      <vt:lpstr>Science under stress: COVID-19</vt:lpstr>
      <vt:lpstr>(how) do we trust science?</vt:lpstr>
      <vt:lpstr>Spatial autocorrelation, heterogeneity &amp;  scientific discovery</vt:lpstr>
      <vt:lpstr>Accumulation of Evidence</vt:lpstr>
      <vt:lpstr>Reproduction for Credibility &amp; Scientific Progress</vt:lpstr>
      <vt:lpstr>Literature</vt:lpstr>
      <vt:lpstr>In Geography…</vt:lpstr>
      <vt:lpstr>R&amp;R in Geography: Highlights</vt:lpstr>
      <vt:lpstr>Practical &amp; Computational Reproducibility</vt:lpstr>
      <vt:lpstr>Many necessary conditions for Reproducibility</vt:lpstr>
      <vt:lpstr>Improving R&amp;R</vt:lpstr>
      <vt:lpstr>Infrastructure</vt:lpstr>
      <vt:lpstr>R&amp;R Pedagogy</vt:lpstr>
      <vt:lpstr>Project-Based Learning</vt:lpstr>
      <vt:lpstr>Rethinking Learning Goals</vt:lpstr>
      <vt:lpstr>Open Source GIScience @ GIS4DEV.github.io</vt:lpstr>
      <vt:lpstr>Discuss</vt:lpstr>
      <vt:lpstr>Vision for R&amp;R in Geography</vt:lpstr>
      <vt:lpstr>Break</vt:lpstr>
      <vt:lpstr>Part II: Research Compendium in  Git &amp; GitHub</vt:lpstr>
      <vt:lpstr>Challenges</vt:lpstr>
      <vt:lpstr>Git &amp; GitHub Version Control</vt:lpstr>
      <vt:lpstr>GitHub Features</vt:lpstr>
      <vt:lpstr>Tips, Tricks &amp; Limitations</vt:lpstr>
      <vt:lpstr>Template for  R&amp;R Research in HEGS</vt:lpstr>
      <vt:lpstr>(Executable) Research Compendium</vt:lpstr>
      <vt:lpstr>Challenges</vt:lpstr>
      <vt:lpstr>We created an open repository template for HEGS research </vt:lpstr>
      <vt:lpstr>Use .gitignore and code to manage data</vt:lpstr>
      <vt:lpstr>Discuss</vt:lpstr>
      <vt:lpstr>Break</vt:lpstr>
      <vt:lpstr>Part III: Plan and Register a Reproduction / Replication Study</vt:lpstr>
      <vt:lpstr>Reproduction study worked example</vt:lpstr>
      <vt:lpstr>Pre-analysis Planning &amp; Registration</vt:lpstr>
      <vt:lpstr>OSF Pre-analysis Plan Registration</vt:lpstr>
      <vt:lpstr>OSF Pre-analysis Plan Registration</vt:lpstr>
      <vt:lpstr>R&amp;R Pre-Analysis Plan</vt:lpstr>
      <vt:lpstr>Pre-analysis Planning</vt:lpstr>
      <vt:lpstr>Workflow Diagram</vt:lpstr>
      <vt:lpstr>Activity</vt:lpstr>
      <vt:lpstr>The Spatial Scan Statistic:  SaTScan &amp; SpatialEpi</vt:lpstr>
      <vt:lpstr>SaTScan</vt:lpstr>
      <vt:lpstr>SaTScan Input</vt:lpstr>
      <vt:lpstr>SaTScan Analysis</vt:lpstr>
      <vt:lpstr>SaTScan Advanced Options</vt:lpstr>
      <vt:lpstr>Generalized Estimating Equations</vt:lpstr>
      <vt:lpstr>Discuss</vt:lpstr>
      <vt:lpstr>Discuss</vt:lpstr>
      <vt:lpstr>Break</vt:lpstr>
      <vt:lpstr>Part IV: Execute a computational notebook in RStudio</vt:lpstr>
      <vt:lpstr>Rstudio: GUI for R</vt:lpstr>
      <vt:lpstr>R Markdown Computational Notebook</vt:lpstr>
      <vt:lpstr>Reading R </vt:lpstr>
      <vt:lpstr>R / R Markdown Practices</vt:lpstr>
      <vt:lpstr>Comparing GEE Results</vt:lpstr>
      <vt:lpstr>Reproduction Report</vt:lpstr>
      <vt:lpstr>Discuss</vt:lpstr>
      <vt:lpstr>Beyond Reproduction</vt:lpstr>
      <vt:lpstr>Discuss</vt:lpstr>
      <vt:lpstr>Discuss</vt:lpstr>
      <vt:lpstr>Appreciation</vt:lpstr>
    </vt:vector>
  </TitlesOfParts>
  <Company>Middlebury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Practicing and Teaching Reproducibility and Replicability in the Human-Environment and Geographical Sciences</dc:title>
  <dc:creator>Holler, Joseph R.</dc:creator>
  <cp:lastModifiedBy>Holler, Joseph R.</cp:lastModifiedBy>
  <cp:revision>112</cp:revision>
  <dcterms:created xsi:type="dcterms:W3CDTF">2022-06-01T01:48:39Z</dcterms:created>
  <dcterms:modified xsi:type="dcterms:W3CDTF">2022-06-06T03:06:50Z</dcterms:modified>
</cp:coreProperties>
</file>